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8" r:id="rId1"/>
  </p:sldMasterIdLst>
  <p:sldIdLst>
    <p:sldId id="256" r:id="rId2"/>
    <p:sldId id="274" r:id="rId3"/>
    <p:sldId id="257" r:id="rId4"/>
    <p:sldId id="258" r:id="rId5"/>
    <p:sldId id="275" r:id="rId6"/>
    <p:sldId id="260" r:id="rId7"/>
    <p:sldId id="261" r:id="rId8"/>
    <p:sldId id="276" r:id="rId9"/>
    <p:sldId id="277" r:id="rId10"/>
    <p:sldId id="278" r:id="rId11"/>
    <p:sldId id="280" r:id="rId12"/>
    <p:sldId id="281" r:id="rId13"/>
    <p:sldId id="265" r:id="rId14"/>
    <p:sldId id="282" r:id="rId15"/>
    <p:sldId id="283" r:id="rId16"/>
    <p:sldId id="284" r:id="rId17"/>
    <p:sldId id="285" r:id="rId18"/>
    <p:sldId id="286" r:id="rId19"/>
    <p:sldId id="273" r:id="rId20"/>
    <p:sldId id="267" r:id="rId21"/>
    <p:sldId id="270" r:id="rId22"/>
    <p:sldId id="269" r:id="rId23"/>
    <p:sldId id="287" r:id="rId24"/>
    <p:sldId id="271" r:id="rId25"/>
    <p:sldId id="272" r:id="rId26"/>
    <p:sldId id="288" r:id="rId27"/>
    <p:sldId id="289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007E39"/>
    <a:srgbClr val="14404C"/>
    <a:srgbClr val="EA6312"/>
    <a:srgbClr val="B0151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2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51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25355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913823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331205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4434041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342384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568587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135316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962393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06710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949520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539247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11031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8240198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8270660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05130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984612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5227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ED6401ED-3EF5-417E-8D74-CA7E80B252AA}" type="datetimeFigureOut">
              <a:rPr kumimoji="1" lang="ja-JP" altLang="en-US" smtClean="0"/>
              <a:t>2025/2/26</a:t>
            </a:fld>
            <a:endParaRPr kumimoji="1" lang="ja-JP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71E085-400A-49DF-B6A7-993DB039CAE8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8444605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59" r:id="rId1"/>
    <p:sldLayoutId id="2147483860" r:id="rId2"/>
    <p:sldLayoutId id="2147483861" r:id="rId3"/>
    <p:sldLayoutId id="2147483862" r:id="rId4"/>
    <p:sldLayoutId id="2147483863" r:id="rId5"/>
    <p:sldLayoutId id="2147483864" r:id="rId6"/>
    <p:sldLayoutId id="2147483865" r:id="rId7"/>
    <p:sldLayoutId id="2147483866" r:id="rId8"/>
    <p:sldLayoutId id="2147483867" r:id="rId9"/>
    <p:sldLayoutId id="2147483868" r:id="rId10"/>
    <p:sldLayoutId id="2147483869" r:id="rId11"/>
    <p:sldLayoutId id="2147483870" r:id="rId12"/>
    <p:sldLayoutId id="2147483871" r:id="rId13"/>
    <p:sldLayoutId id="2147483872" r:id="rId14"/>
    <p:sldLayoutId id="2147483873" r:id="rId15"/>
    <p:sldLayoutId id="2147483874" r:id="rId16"/>
    <p:sldLayoutId id="2147483875" r:id="rId17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kumimoji="1"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github.com/ma-si-419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2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4F9F32-2A45-411B-BF77-9F134C6BC2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0055" y="747416"/>
            <a:ext cx="10227418" cy="1096402"/>
          </a:xfrm>
        </p:spPr>
        <p:txBody>
          <a:bodyPr/>
          <a:lstStyle/>
          <a:p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コミュ強プログラマーの</a:t>
            </a:r>
            <a:br>
              <a:rPr lang="en-US" altLang="ja-JP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ポートフォリオ</a:t>
            </a:r>
            <a:endParaRPr kumimoji="1" lang="ja-JP" altLang="en-US" sz="4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85BADE61-CE63-4278-ACF6-097A09DAE035}"/>
              </a:ext>
            </a:extLst>
          </p:cNvPr>
          <p:cNvSpPr txBox="1"/>
          <p:nvPr/>
        </p:nvSpPr>
        <p:spPr>
          <a:xfrm>
            <a:off x="580055" y="1843818"/>
            <a:ext cx="773267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名前　廣本　勝志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学校　福岡情報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IT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クリエイター専門学校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趣味　自炊、映像作品鑑賞、筋トレ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GithubURL 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https://github.com/ma-si-419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スキル：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C++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２年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</a:t>
            </a:r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C# 	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１年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  HLSL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半年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  Git	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２年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en-US" altLang="ja-JP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  Unity		</a:t>
            </a:r>
            <a:r>
              <a:rPr kumimoji="1" lang="ja-JP" altLang="en-US" sz="3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１年</a:t>
            </a:r>
            <a:endParaRPr kumimoji="1" lang="en-US" altLang="ja-JP" sz="3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070FD305-75F9-4311-9223-BEEC02123A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2727" y="1414076"/>
            <a:ext cx="3081762" cy="5159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8655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54494" y="1696650"/>
            <a:ext cx="10082512" cy="183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要所要所でカメラを揺らす演出を作成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カメラを揺らすことで起きていることの壮大さを演出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6C9B1A4-475E-49BB-AAE1-F87DA1F30B1B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②大迫力でド派手な演出！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  <a:endParaRPr lang="ja-JP" altLang="en-US" sz="4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91C01455-54D4-41B6-9F2C-0D02DB3745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0063" y="3775578"/>
            <a:ext cx="3815892" cy="2771543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306396CD-AF8C-4807-883C-F92D63E64F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6" y="3683067"/>
            <a:ext cx="3452730" cy="1937775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C05C76C-85A7-4E8B-A1D1-00B9D9034D5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490" y="4651954"/>
            <a:ext cx="3452730" cy="1941373"/>
          </a:xfrm>
          <a:prstGeom prst="rect">
            <a:avLst/>
          </a:prstGeom>
        </p:spPr>
      </p:pic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C230E7BF-44F4-49A8-BBF2-728C99F860D5}"/>
              </a:ext>
            </a:extLst>
          </p:cNvPr>
          <p:cNvSpPr txBox="1"/>
          <p:nvPr/>
        </p:nvSpPr>
        <p:spPr>
          <a:xfrm>
            <a:off x="7449671" y="3429000"/>
            <a:ext cx="4742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↓カメラを揺らす関数を複数個作成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D87CAAD3-D304-4C76-AAB0-94B7B2F854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865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54493" y="1696650"/>
            <a:ext cx="10714141" cy="183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後ろから攻撃された際にガード不能やダメージ量を上げることで前から殴りあうだけのゲームじゃないようにしました。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6C9B1A4-475E-49BB-AAE1-F87DA1F30B1B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③手に汗握る駆け引き！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  <a:endParaRPr lang="ja-JP" altLang="en-US" sz="4000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8DABC24D-F920-4A95-BC00-DE896F44CF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66" y="3097180"/>
            <a:ext cx="4387487" cy="2597026"/>
          </a:xfrm>
          <a:prstGeom prst="rect">
            <a:avLst/>
          </a:prstGeom>
        </p:spPr>
      </p:pic>
      <p:pic>
        <p:nvPicPr>
          <p:cNvPr id="16" name="図 15">
            <a:extLst>
              <a:ext uri="{FF2B5EF4-FFF2-40B4-BE49-F238E27FC236}">
                <a16:creationId xmlns:a16="http://schemas.microsoft.com/office/drawing/2014/main" id="{F2154E0E-9227-48B8-A19F-E2EC3B0845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4516" y="4054089"/>
            <a:ext cx="4387488" cy="2597996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C57AF6E0-9CB1-4FC6-BABB-26C306535C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0020" y="3097180"/>
            <a:ext cx="4387487" cy="2595679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AE08DBD4-FAE0-4466-B528-9A9C2CAF1D4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847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9542751B-6D1B-4210-BDAF-5A88CCE211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54493" y="1696650"/>
            <a:ext cx="10714141" cy="18371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46C9B1A4-475E-49BB-AAE1-F87DA1F30B1B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③手に汗握る駆け引き！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  <a:endParaRPr lang="ja-JP" altLang="en-US" sz="4000" dirty="0"/>
          </a:p>
        </p:txBody>
      </p:sp>
      <p:sp>
        <p:nvSpPr>
          <p:cNvPr id="8" name="コンテンツ プレースホルダー 2">
            <a:extLst>
              <a:ext uri="{FF2B5EF4-FFF2-40B4-BE49-F238E27FC236}">
                <a16:creationId xmlns:a16="http://schemas.microsoft.com/office/drawing/2014/main" id="{CDF51829-B46C-40A0-9F6A-1C794696B916}"/>
              </a:ext>
            </a:extLst>
          </p:cNvPr>
          <p:cNvSpPr txBox="1">
            <a:spLocks/>
          </p:cNvSpPr>
          <p:nvPr/>
        </p:nvSpPr>
        <p:spPr>
          <a:xfrm>
            <a:off x="554493" y="1696650"/>
            <a:ext cx="10714141" cy="146783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遠距離主体のゲームにならないように近づく手段を実装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敵との距離に関係なく緊張感があるバトルにできました。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1" name="図 10">
            <a:extLst>
              <a:ext uri="{FF2B5EF4-FFF2-40B4-BE49-F238E27FC236}">
                <a16:creationId xmlns:a16="http://schemas.microsoft.com/office/drawing/2014/main" id="{654A18B3-EB4F-48A1-A5A6-60460D6B9C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225" y="3533814"/>
            <a:ext cx="4290737" cy="265529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8D0F549E-3A47-4BF0-94F5-C66B71D739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038" y="3551683"/>
            <a:ext cx="4489977" cy="2655295"/>
          </a:xfrm>
          <a:prstGeom prst="rect">
            <a:avLst/>
          </a:prstGeom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7D59DFE4-91FC-404C-857A-6B84B606D18E}"/>
              </a:ext>
            </a:extLst>
          </p:cNvPr>
          <p:cNvSpPr/>
          <p:nvPr/>
        </p:nvSpPr>
        <p:spPr>
          <a:xfrm>
            <a:off x="5614296" y="4433978"/>
            <a:ext cx="1170557" cy="806824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C7AD1C41-745D-4BD5-8128-67F14658DC22}"/>
              </a:ext>
            </a:extLst>
          </p:cNvPr>
          <p:cNvSpPr txBox="1"/>
          <p:nvPr/>
        </p:nvSpPr>
        <p:spPr>
          <a:xfrm>
            <a:off x="6860188" y="3164482"/>
            <a:ext cx="4085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うまくやると背後をとれるように実装</a:t>
            </a:r>
          </a:p>
        </p:txBody>
      </p:sp>
    </p:spTree>
    <p:extLst>
      <p:ext uri="{BB962C8B-B14F-4D97-AF65-F5344CB8AC3E}">
        <p14:creationId xmlns:p14="http://schemas.microsoft.com/office/powerpoint/2010/main" val="16350762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④適切な情報を外部ファイル化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  <a:endParaRPr kumimoji="1" lang="ja-JP" altLang="en-US" sz="4000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1639649"/>
            <a:ext cx="10714141" cy="10188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AI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の行動パターンやキャラクターのステータスなど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レベルデザインなどで頻繁に変更を行うデータを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CSV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ファイルで管理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72648A0C-76A0-4011-9F76-9C8BE0A36F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219695"/>
            <a:ext cx="5839356" cy="2045353"/>
          </a:xfrm>
          <a:prstGeom prst="rect">
            <a:avLst/>
          </a:prstGeom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966626A-4627-476E-96A2-A32BD6FF7C41}"/>
              </a:ext>
            </a:extLst>
          </p:cNvPr>
          <p:cNvSpPr txBox="1"/>
          <p:nvPr/>
        </p:nvSpPr>
        <p:spPr>
          <a:xfrm>
            <a:off x="646111" y="2855513"/>
            <a:ext cx="4097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↓敵の行動パターンをまとめた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755643F4-1B1C-40DB-BD8F-22A0E1B397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217" y="5826210"/>
            <a:ext cx="9957035" cy="579072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F6853322-7901-474E-8695-576AE2FEE0FE}"/>
              </a:ext>
            </a:extLst>
          </p:cNvPr>
          <p:cNvSpPr txBox="1"/>
          <p:nvPr/>
        </p:nvSpPr>
        <p:spPr>
          <a:xfrm>
            <a:off x="1403217" y="5444564"/>
            <a:ext cx="4980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↓キャラクターのステータスをまとめた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90CA6A9-B044-4CB6-8E32-CA04534BB27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899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④適切な情報を外部ファイル化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  <a:endParaRPr kumimoji="1" lang="ja-JP" altLang="en-US" sz="4000" dirty="0"/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1617853"/>
            <a:ext cx="11015966" cy="101888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画像やサウンドのパスと名前と使うシーンを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CSV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で管理することで、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プログラム内でのデータ管理をシンプルにしました。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8C78239B-4159-4D3D-88D7-1F1ED5518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432" y="3043141"/>
            <a:ext cx="3978567" cy="3425097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B1AE191-99BB-4E62-814F-3C8878C02F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6466" y="3040179"/>
            <a:ext cx="6065611" cy="3428059"/>
          </a:xfrm>
          <a:prstGeom prst="rect">
            <a:avLst/>
          </a:prstGeom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56D78DE6-DEB7-4A4C-A882-DCE3BE32BC9C}"/>
              </a:ext>
            </a:extLst>
          </p:cNvPr>
          <p:cNvSpPr txBox="1"/>
          <p:nvPr/>
        </p:nvSpPr>
        <p:spPr>
          <a:xfrm>
            <a:off x="847432" y="2709333"/>
            <a:ext cx="397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↓画像のデータ管理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0B874013-4753-463D-9722-C3EDDD6E9FBC}"/>
              </a:ext>
            </a:extLst>
          </p:cNvPr>
          <p:cNvSpPr txBox="1"/>
          <p:nvPr/>
        </p:nvSpPr>
        <p:spPr>
          <a:xfrm>
            <a:off x="5596466" y="2692399"/>
            <a:ext cx="3978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↓サウンドのデータ管理</a:t>
            </a:r>
            <a:r>
              <a:rPr kumimoji="1" lang="en-US" altLang="ja-JP" dirty="0"/>
              <a:t>CSV</a:t>
            </a:r>
            <a:endParaRPr kumimoji="1"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1AE932-0B95-4987-B26F-9E6CD569B2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6789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⑤パターンの使用による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可読性の向上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2114763"/>
            <a:ext cx="10714141" cy="63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State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パターンを使用することでコードの冗長化を防ぐことができました。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20" name="楕円 19">
            <a:extLst>
              <a:ext uri="{FF2B5EF4-FFF2-40B4-BE49-F238E27FC236}">
                <a16:creationId xmlns:a16="http://schemas.microsoft.com/office/drawing/2014/main" id="{1B4DD494-3253-4673-9742-0C23188DE99D}"/>
              </a:ext>
            </a:extLst>
          </p:cNvPr>
          <p:cNvSpPr/>
          <p:nvPr/>
        </p:nvSpPr>
        <p:spPr>
          <a:xfrm>
            <a:off x="1205366" y="3227082"/>
            <a:ext cx="3544997" cy="3376143"/>
          </a:xfrm>
          <a:prstGeom prst="ellipse">
            <a:avLst/>
          </a:prstGeom>
          <a:solidFill>
            <a:srgbClr val="FFC000"/>
          </a:solidFill>
          <a:ln w="76200">
            <a:solidFill>
              <a:schemeClr val="bg1"/>
            </a:solidFill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4400" dirty="0"/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A326B75-4D94-4E22-993C-34C70FA948E8}"/>
              </a:ext>
            </a:extLst>
          </p:cNvPr>
          <p:cNvSpPr txBox="1"/>
          <p:nvPr/>
        </p:nvSpPr>
        <p:spPr>
          <a:xfrm>
            <a:off x="1522864" y="4356529"/>
            <a:ext cx="285080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約</a:t>
            </a:r>
            <a:r>
              <a:rPr kumimoji="1" lang="en-US" altLang="ja-JP" sz="6600" dirty="0">
                <a:solidFill>
                  <a:srgbClr val="FF0000"/>
                </a:solidFill>
              </a:rPr>
              <a:t>5000</a:t>
            </a:r>
            <a:r>
              <a:rPr kumimoji="1" lang="ja-JP" altLang="en-US" sz="2800" dirty="0">
                <a:solidFill>
                  <a:schemeClr val="bg1"/>
                </a:solidFill>
              </a:rPr>
              <a:t>行</a:t>
            </a:r>
            <a:endParaRPr kumimoji="1" lang="ja-JP" altLang="en-US" sz="6600" dirty="0">
              <a:solidFill>
                <a:schemeClr val="bg1"/>
              </a:solidFill>
            </a:endParaRPr>
          </a:p>
        </p:txBody>
      </p:sp>
      <p:sp>
        <p:nvSpPr>
          <p:cNvPr id="22" name="矢印: 右 21">
            <a:extLst>
              <a:ext uri="{FF2B5EF4-FFF2-40B4-BE49-F238E27FC236}">
                <a16:creationId xmlns:a16="http://schemas.microsoft.com/office/drawing/2014/main" id="{37152A4B-D4B2-441D-8434-E50C251DD78D}"/>
              </a:ext>
            </a:extLst>
          </p:cNvPr>
          <p:cNvSpPr/>
          <p:nvPr/>
        </p:nvSpPr>
        <p:spPr>
          <a:xfrm>
            <a:off x="4971201" y="4542691"/>
            <a:ext cx="1274235" cy="636905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3" name="楕円 22">
            <a:extLst>
              <a:ext uri="{FF2B5EF4-FFF2-40B4-BE49-F238E27FC236}">
                <a16:creationId xmlns:a16="http://schemas.microsoft.com/office/drawing/2014/main" id="{22AF4F0A-4D15-4B82-9008-25AF8CB71854}"/>
              </a:ext>
            </a:extLst>
          </p:cNvPr>
          <p:cNvSpPr/>
          <p:nvPr/>
        </p:nvSpPr>
        <p:spPr>
          <a:xfrm>
            <a:off x="6526105" y="387004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>
              <a:highlight>
                <a:srgbClr val="FFFF00"/>
              </a:highlight>
            </a:endParaRPr>
          </a:p>
        </p:txBody>
      </p:sp>
      <p:sp>
        <p:nvSpPr>
          <p:cNvPr id="25" name="楕円 24">
            <a:extLst>
              <a:ext uri="{FF2B5EF4-FFF2-40B4-BE49-F238E27FC236}">
                <a16:creationId xmlns:a16="http://schemas.microsoft.com/office/drawing/2014/main" id="{4034D00D-1D39-467F-8537-778322448822}"/>
              </a:ext>
            </a:extLst>
          </p:cNvPr>
          <p:cNvSpPr/>
          <p:nvPr/>
        </p:nvSpPr>
        <p:spPr>
          <a:xfrm>
            <a:off x="10532085" y="3870048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27" name="楕円 26">
            <a:extLst>
              <a:ext uri="{FF2B5EF4-FFF2-40B4-BE49-F238E27FC236}">
                <a16:creationId xmlns:a16="http://schemas.microsoft.com/office/drawing/2014/main" id="{E45A988C-AC32-47F3-8969-320B3F63F021}"/>
              </a:ext>
            </a:extLst>
          </p:cNvPr>
          <p:cNvSpPr/>
          <p:nvPr/>
        </p:nvSpPr>
        <p:spPr>
          <a:xfrm>
            <a:off x="7528946" y="385525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200" dirty="0"/>
          </a:p>
        </p:txBody>
      </p:sp>
      <p:sp>
        <p:nvSpPr>
          <p:cNvPr id="33" name="楕円 32">
            <a:extLst>
              <a:ext uri="{FF2B5EF4-FFF2-40B4-BE49-F238E27FC236}">
                <a16:creationId xmlns:a16="http://schemas.microsoft.com/office/drawing/2014/main" id="{DA5D614B-AC7B-4D58-81A4-D4615DD596B2}"/>
              </a:ext>
            </a:extLst>
          </p:cNvPr>
          <p:cNvSpPr/>
          <p:nvPr/>
        </p:nvSpPr>
        <p:spPr>
          <a:xfrm>
            <a:off x="9534628" y="387004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5" name="楕円 34">
            <a:extLst>
              <a:ext uri="{FF2B5EF4-FFF2-40B4-BE49-F238E27FC236}">
                <a16:creationId xmlns:a16="http://schemas.microsoft.com/office/drawing/2014/main" id="{F548FF7D-DE55-42BA-B2D7-77151464B372}"/>
              </a:ext>
            </a:extLst>
          </p:cNvPr>
          <p:cNvSpPr/>
          <p:nvPr/>
        </p:nvSpPr>
        <p:spPr>
          <a:xfrm>
            <a:off x="8531787" y="3855259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1000" dirty="0"/>
          </a:p>
        </p:txBody>
      </p:sp>
      <p:sp>
        <p:nvSpPr>
          <p:cNvPr id="37" name="楕円 36">
            <a:extLst>
              <a:ext uri="{FF2B5EF4-FFF2-40B4-BE49-F238E27FC236}">
                <a16:creationId xmlns:a16="http://schemas.microsoft.com/office/drawing/2014/main" id="{57FB236D-6F2B-467B-9C1C-573C9F0A749C}"/>
              </a:ext>
            </a:extLst>
          </p:cNvPr>
          <p:cNvSpPr/>
          <p:nvPr/>
        </p:nvSpPr>
        <p:spPr>
          <a:xfrm>
            <a:off x="6526105" y="480508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8" name="楕円 37">
            <a:extLst>
              <a:ext uri="{FF2B5EF4-FFF2-40B4-BE49-F238E27FC236}">
                <a16:creationId xmlns:a16="http://schemas.microsoft.com/office/drawing/2014/main" id="{57D19921-EF21-4E4A-9198-D26B44E37C94}"/>
              </a:ext>
            </a:extLst>
          </p:cNvPr>
          <p:cNvSpPr/>
          <p:nvPr/>
        </p:nvSpPr>
        <p:spPr>
          <a:xfrm>
            <a:off x="10532085" y="4805085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39" name="楕円 38">
            <a:extLst>
              <a:ext uri="{FF2B5EF4-FFF2-40B4-BE49-F238E27FC236}">
                <a16:creationId xmlns:a16="http://schemas.microsoft.com/office/drawing/2014/main" id="{E880DD35-63D3-4253-888D-F49BA0DF881D}"/>
              </a:ext>
            </a:extLst>
          </p:cNvPr>
          <p:cNvSpPr/>
          <p:nvPr/>
        </p:nvSpPr>
        <p:spPr>
          <a:xfrm>
            <a:off x="7528946" y="479029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0" name="楕円 39">
            <a:extLst>
              <a:ext uri="{FF2B5EF4-FFF2-40B4-BE49-F238E27FC236}">
                <a16:creationId xmlns:a16="http://schemas.microsoft.com/office/drawing/2014/main" id="{5E4F2481-C59D-4866-9B39-998F3E36F580}"/>
              </a:ext>
            </a:extLst>
          </p:cNvPr>
          <p:cNvSpPr/>
          <p:nvPr/>
        </p:nvSpPr>
        <p:spPr>
          <a:xfrm>
            <a:off x="9534628" y="480508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1" name="楕円 40">
            <a:extLst>
              <a:ext uri="{FF2B5EF4-FFF2-40B4-BE49-F238E27FC236}">
                <a16:creationId xmlns:a16="http://schemas.microsoft.com/office/drawing/2014/main" id="{EE59B8BE-B532-4372-B38C-735781D0F6B1}"/>
              </a:ext>
            </a:extLst>
          </p:cNvPr>
          <p:cNvSpPr/>
          <p:nvPr/>
        </p:nvSpPr>
        <p:spPr>
          <a:xfrm>
            <a:off x="8531787" y="4790296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2" name="楕円 41">
            <a:extLst>
              <a:ext uri="{FF2B5EF4-FFF2-40B4-BE49-F238E27FC236}">
                <a16:creationId xmlns:a16="http://schemas.microsoft.com/office/drawing/2014/main" id="{25E61263-A621-47C7-AFE0-9D41A7E8DF46}"/>
              </a:ext>
            </a:extLst>
          </p:cNvPr>
          <p:cNvSpPr/>
          <p:nvPr/>
        </p:nvSpPr>
        <p:spPr>
          <a:xfrm>
            <a:off x="6526105" y="575491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4" name="楕円 43">
            <a:extLst>
              <a:ext uri="{FF2B5EF4-FFF2-40B4-BE49-F238E27FC236}">
                <a16:creationId xmlns:a16="http://schemas.microsoft.com/office/drawing/2014/main" id="{E760E15D-3E27-40AD-B838-205F9ADE44E5}"/>
              </a:ext>
            </a:extLst>
          </p:cNvPr>
          <p:cNvSpPr/>
          <p:nvPr/>
        </p:nvSpPr>
        <p:spPr>
          <a:xfrm>
            <a:off x="7528946" y="574012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5" name="楕円 44">
            <a:extLst>
              <a:ext uri="{FF2B5EF4-FFF2-40B4-BE49-F238E27FC236}">
                <a16:creationId xmlns:a16="http://schemas.microsoft.com/office/drawing/2014/main" id="{9B1D44E9-8D96-451C-96FD-BD6F241E42EE}"/>
              </a:ext>
            </a:extLst>
          </p:cNvPr>
          <p:cNvSpPr/>
          <p:nvPr/>
        </p:nvSpPr>
        <p:spPr>
          <a:xfrm>
            <a:off x="9534628" y="575491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6" name="楕円 45">
            <a:extLst>
              <a:ext uri="{FF2B5EF4-FFF2-40B4-BE49-F238E27FC236}">
                <a16:creationId xmlns:a16="http://schemas.microsoft.com/office/drawing/2014/main" id="{EC39331C-63F9-4081-9BAB-FD6C3CE9F0E5}"/>
              </a:ext>
            </a:extLst>
          </p:cNvPr>
          <p:cNvSpPr/>
          <p:nvPr/>
        </p:nvSpPr>
        <p:spPr>
          <a:xfrm>
            <a:off x="8531787" y="5740123"/>
            <a:ext cx="912812" cy="912812"/>
          </a:xfrm>
          <a:prstGeom prst="ellipse">
            <a:avLst/>
          </a:prstGeom>
          <a:solidFill>
            <a:srgbClr val="00B050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9C9FFE8E-96FE-44BF-85DB-80ED2D499306}"/>
              </a:ext>
            </a:extLst>
          </p:cNvPr>
          <p:cNvSpPr txBox="1"/>
          <p:nvPr/>
        </p:nvSpPr>
        <p:spPr>
          <a:xfrm>
            <a:off x="7111619" y="2903113"/>
            <a:ext cx="333582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</a:t>
            </a:r>
            <a:r>
              <a:rPr kumimoji="1" lang="ja-JP" altLang="en-US" dirty="0"/>
              <a:t>クラス平均</a:t>
            </a:r>
            <a:r>
              <a:rPr kumimoji="1" lang="en-US" altLang="ja-JP" sz="6000" dirty="0">
                <a:solidFill>
                  <a:srgbClr val="FF0000"/>
                </a:solidFill>
              </a:rPr>
              <a:t>360</a:t>
            </a:r>
            <a:r>
              <a:rPr kumimoji="1" lang="ja-JP" altLang="en-US" dirty="0"/>
              <a:t>文字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2C69E2B-2ED9-4865-9AAC-4A1FC23ADE7D}"/>
              </a:ext>
            </a:extLst>
          </p:cNvPr>
          <p:cNvSpPr txBox="1"/>
          <p:nvPr/>
        </p:nvSpPr>
        <p:spPr>
          <a:xfrm>
            <a:off x="1430174" y="4260459"/>
            <a:ext cx="328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>
                <a:solidFill>
                  <a:schemeClr val="bg1"/>
                </a:solidFill>
              </a:rPr>
              <a:t>キャラクターの挙動クラス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DBBE3845-8A2E-4208-B5D1-0C3882FBE81C}"/>
              </a:ext>
            </a:extLst>
          </p:cNvPr>
          <p:cNvSpPr txBox="1"/>
          <p:nvPr/>
        </p:nvSpPr>
        <p:spPr>
          <a:xfrm>
            <a:off x="4826423" y="3937294"/>
            <a:ext cx="16996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14</a:t>
            </a:r>
            <a:r>
              <a:rPr kumimoji="1" lang="ja-JP" altLang="en-US" dirty="0"/>
              <a:t>個の</a:t>
            </a:r>
            <a:br>
              <a:rPr kumimoji="1" lang="en-US" altLang="ja-JP" dirty="0"/>
            </a:br>
            <a:r>
              <a:rPr kumimoji="1" lang="en-US" altLang="ja-JP" dirty="0"/>
              <a:t>State</a:t>
            </a:r>
            <a:r>
              <a:rPr kumimoji="1" lang="ja-JP" altLang="en-US" dirty="0"/>
              <a:t>に分割</a:t>
            </a:r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AF74528-4589-45E5-AD85-A39E7C482E4D}"/>
              </a:ext>
            </a:extLst>
          </p:cNvPr>
          <p:cNvSpPr txBox="1"/>
          <p:nvPr/>
        </p:nvSpPr>
        <p:spPr>
          <a:xfrm rot="1038072">
            <a:off x="8822040" y="3202514"/>
            <a:ext cx="386282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>
                <a:solidFill>
                  <a:srgbClr val="FFFF00"/>
                </a:solidFill>
              </a:rPr>
              <a:t>どこを見ればいいかすぐわかる！</a:t>
            </a:r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D031B49D-B239-44C7-B279-3EBB30D2060B}"/>
              </a:ext>
            </a:extLst>
          </p:cNvPr>
          <p:cNvSpPr txBox="1"/>
          <p:nvPr/>
        </p:nvSpPr>
        <p:spPr>
          <a:xfrm>
            <a:off x="6693327" y="4185626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待機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C942E55-FD4A-47CA-9826-A6FAC39EBA43}"/>
              </a:ext>
            </a:extLst>
          </p:cNvPr>
          <p:cNvSpPr txBox="1"/>
          <p:nvPr/>
        </p:nvSpPr>
        <p:spPr>
          <a:xfrm>
            <a:off x="7713482" y="4177159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移動</a:t>
            </a:r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BDC4D26D-A9BB-411D-8BBB-6A32BB8224E0}"/>
              </a:ext>
            </a:extLst>
          </p:cNvPr>
          <p:cNvSpPr txBox="1"/>
          <p:nvPr/>
        </p:nvSpPr>
        <p:spPr>
          <a:xfrm>
            <a:off x="8548496" y="418317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ジャンプ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067FB1A7-9DE1-4952-BBF9-3D6621E2FF55}"/>
              </a:ext>
            </a:extLst>
          </p:cNvPr>
          <p:cNvSpPr txBox="1"/>
          <p:nvPr/>
        </p:nvSpPr>
        <p:spPr>
          <a:xfrm>
            <a:off x="9629657" y="4185626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必殺技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E88DEFF7-CB6B-42B5-915D-B5BFDF04FE4A}"/>
              </a:ext>
            </a:extLst>
          </p:cNvPr>
          <p:cNvSpPr txBox="1"/>
          <p:nvPr/>
        </p:nvSpPr>
        <p:spPr>
          <a:xfrm>
            <a:off x="10714764" y="407344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通常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攻撃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A2D6E71A-2307-4901-81F4-C32998D01980}"/>
              </a:ext>
            </a:extLst>
          </p:cNvPr>
          <p:cNvSpPr txBox="1"/>
          <p:nvPr/>
        </p:nvSpPr>
        <p:spPr>
          <a:xfrm>
            <a:off x="6620874" y="510858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ガード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D6E6EF65-032F-4EBA-83B6-6FE9BC55C02E}"/>
              </a:ext>
            </a:extLst>
          </p:cNvPr>
          <p:cNvSpPr txBox="1"/>
          <p:nvPr/>
        </p:nvSpPr>
        <p:spPr>
          <a:xfrm>
            <a:off x="7528824" y="5108587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ダメージ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096104B4-DF16-47F3-A85E-FE4A5218648C}"/>
              </a:ext>
            </a:extLst>
          </p:cNvPr>
          <p:cNvSpPr txBox="1"/>
          <p:nvPr/>
        </p:nvSpPr>
        <p:spPr>
          <a:xfrm>
            <a:off x="8638263" y="510760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ダウン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88D6F5A8-9D6F-42A5-BC70-70FEFC59F707}"/>
              </a:ext>
            </a:extLst>
          </p:cNvPr>
          <p:cNvSpPr txBox="1"/>
          <p:nvPr/>
        </p:nvSpPr>
        <p:spPr>
          <a:xfrm>
            <a:off x="9544629" y="511211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チャージ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2BEDBF0D-BE17-4904-AC81-2412E88559AC}"/>
              </a:ext>
            </a:extLst>
          </p:cNvPr>
          <p:cNvSpPr txBox="1"/>
          <p:nvPr/>
        </p:nvSpPr>
        <p:spPr>
          <a:xfrm>
            <a:off x="10714763" y="499988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瞬間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移動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70A13CBF-BEAE-419C-976A-11234C894401}"/>
              </a:ext>
            </a:extLst>
          </p:cNvPr>
          <p:cNvSpPr txBox="1"/>
          <p:nvPr/>
        </p:nvSpPr>
        <p:spPr>
          <a:xfrm>
            <a:off x="6710642" y="6057430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突撃</a:t>
            </a:r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51D22412-2DC2-457D-9BB6-808BEA971F25}"/>
              </a:ext>
            </a:extLst>
          </p:cNvPr>
          <p:cNvSpPr txBox="1"/>
          <p:nvPr/>
        </p:nvSpPr>
        <p:spPr>
          <a:xfrm>
            <a:off x="7546530" y="6047239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ダッシュ</a:t>
            </a:r>
          </a:p>
        </p:txBody>
      </p:sp>
      <p:sp>
        <p:nvSpPr>
          <p:cNvPr id="64" name="テキスト ボックス 63">
            <a:extLst>
              <a:ext uri="{FF2B5EF4-FFF2-40B4-BE49-F238E27FC236}">
                <a16:creationId xmlns:a16="http://schemas.microsoft.com/office/drawing/2014/main" id="{62CCFA86-F564-4E1D-BFDA-7B7CBD3376D5}"/>
              </a:ext>
            </a:extLst>
          </p:cNvPr>
          <p:cNvSpPr txBox="1"/>
          <p:nvPr/>
        </p:nvSpPr>
        <p:spPr>
          <a:xfrm>
            <a:off x="8716323" y="593491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1400" b="1" dirty="0"/>
              <a:t>連打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対決</a:t>
            </a:r>
          </a:p>
        </p:txBody>
      </p:sp>
      <p:sp>
        <p:nvSpPr>
          <p:cNvPr id="65" name="テキスト ボックス 64">
            <a:extLst>
              <a:ext uri="{FF2B5EF4-FFF2-40B4-BE49-F238E27FC236}">
                <a16:creationId xmlns:a16="http://schemas.microsoft.com/office/drawing/2014/main" id="{85F264ED-760F-4E00-BF4D-F8275B0E8E50}"/>
              </a:ext>
            </a:extLst>
          </p:cNvPr>
          <p:cNvSpPr txBox="1"/>
          <p:nvPr/>
        </p:nvSpPr>
        <p:spPr>
          <a:xfrm>
            <a:off x="9629396" y="5949708"/>
            <a:ext cx="7232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400" b="1" dirty="0"/>
              <a:t>基底</a:t>
            </a:r>
            <a:br>
              <a:rPr kumimoji="1" lang="en-US" altLang="ja-JP" sz="1400" b="1" dirty="0"/>
            </a:br>
            <a:r>
              <a:rPr kumimoji="1" lang="ja-JP" altLang="en-US" sz="1400" b="1" dirty="0"/>
              <a:t>クラス</a:t>
            </a:r>
          </a:p>
        </p:txBody>
      </p:sp>
      <p:pic>
        <p:nvPicPr>
          <p:cNvPr id="43" name="図 42">
            <a:extLst>
              <a:ext uri="{FF2B5EF4-FFF2-40B4-BE49-F238E27FC236}">
                <a16:creationId xmlns:a16="http://schemas.microsoft.com/office/drawing/2014/main" id="{20CD7D1A-0076-4333-BD99-D2D1F051C6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3052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⑤パターンの使用による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可読性の向上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2114763"/>
            <a:ext cx="10714141" cy="6369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Singleton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パターンを使用し、ハンドルの管理をスムーズにしました。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6D4462E-98C1-4873-9C2E-06092642E7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3731090"/>
            <a:ext cx="4882622" cy="2768899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FEA93AFF-4DD6-49B2-B713-440270554129}"/>
              </a:ext>
            </a:extLst>
          </p:cNvPr>
          <p:cNvSpPr txBox="1"/>
          <p:nvPr/>
        </p:nvSpPr>
        <p:spPr>
          <a:xfrm>
            <a:off x="646111" y="3378202"/>
            <a:ext cx="46624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↓画像ハンドルを管理するクラス</a:t>
            </a: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D64B2935-216B-4417-80F0-8403122660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3269" y="3731090"/>
            <a:ext cx="4476221" cy="2784539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EF7DE1F4-2A07-4481-8A05-7C73429CF0F3}"/>
              </a:ext>
            </a:extLst>
          </p:cNvPr>
          <p:cNvSpPr txBox="1"/>
          <p:nvPr/>
        </p:nvSpPr>
        <p:spPr>
          <a:xfrm>
            <a:off x="6663269" y="3395132"/>
            <a:ext cx="41401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↓サウンドハンドルを管理するクラス</a:t>
            </a: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6560A7C4-F127-494D-8758-6E7574FB8F5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784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⑥ローカル座標を活用した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カメラ制御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12243" y="2080895"/>
            <a:ext cx="11418889" cy="122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1P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から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2P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への方向を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Z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方向とし、カメラのローカル座標を作成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3D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空間を自由に動き回るゲームでのカメラ制御に役立たせることができました。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D34840C9-1589-41DE-B71D-C13C372EC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7049" y="3763342"/>
            <a:ext cx="4698686" cy="2641940"/>
          </a:xfrm>
          <a:prstGeom prst="rect">
            <a:avLst/>
          </a:prstGeom>
        </p:spPr>
      </p:pic>
      <p:pic>
        <p:nvPicPr>
          <p:cNvPr id="6" name="図 5">
            <a:extLst>
              <a:ext uri="{FF2B5EF4-FFF2-40B4-BE49-F238E27FC236}">
                <a16:creationId xmlns:a16="http://schemas.microsoft.com/office/drawing/2014/main" id="{732BB10E-8FFC-4B0B-BA7E-91B39D46AD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2643" y="3763341"/>
            <a:ext cx="4698689" cy="2641941"/>
          </a:xfrm>
          <a:prstGeom prst="rect">
            <a:avLst/>
          </a:prstGeom>
        </p:spPr>
      </p:pic>
      <p:pic>
        <p:nvPicPr>
          <p:cNvPr id="7" name="図 6">
            <a:extLst>
              <a:ext uri="{FF2B5EF4-FFF2-40B4-BE49-F238E27FC236}">
                <a16:creationId xmlns:a16="http://schemas.microsoft.com/office/drawing/2014/main" id="{113A85AE-D137-4C28-B324-437B87EE5B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797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コネクタ: カギ線 17">
            <a:extLst>
              <a:ext uri="{FF2B5EF4-FFF2-40B4-BE49-F238E27FC236}">
                <a16:creationId xmlns:a16="http://schemas.microsoft.com/office/drawing/2014/main" id="{A6EAB8A9-E6F0-411F-9AD4-4717D470E187}"/>
              </a:ext>
            </a:extLst>
          </p:cNvPr>
          <p:cNvCxnSpPr>
            <a:cxnSpLocks/>
            <a:stCxn id="7" idx="3"/>
            <a:endCxn id="10" idx="2"/>
          </p:cNvCxnSpPr>
          <p:nvPr/>
        </p:nvCxnSpPr>
        <p:spPr>
          <a:xfrm flipV="1">
            <a:off x="7599407" y="5074626"/>
            <a:ext cx="1974890" cy="59541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コネクタ: カギ線 4">
            <a:extLst>
              <a:ext uri="{FF2B5EF4-FFF2-40B4-BE49-F238E27FC236}">
                <a16:creationId xmlns:a16="http://schemas.microsoft.com/office/drawing/2014/main" id="{034B8997-F31B-4241-8F6E-4FCEA3F05BA8}"/>
              </a:ext>
            </a:extLst>
          </p:cNvPr>
          <p:cNvCxnSpPr>
            <a:cxnSpLocks/>
            <a:stCxn id="8" idx="2"/>
            <a:endCxn id="7" idx="1"/>
          </p:cNvCxnSpPr>
          <p:nvPr/>
        </p:nvCxnSpPr>
        <p:spPr>
          <a:xfrm rot="16200000" flipH="1">
            <a:off x="2998496" y="4384890"/>
            <a:ext cx="595419" cy="1974889"/>
          </a:xfrm>
          <a:prstGeom prst="bentConnector2">
            <a:avLst/>
          </a:prstGeom>
          <a:ln w="762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593888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⑥ローカル座標を活用した</a:t>
            </a:r>
            <a:b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	</a:t>
            </a:r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カメラ制御</a:t>
            </a:r>
            <a:r>
              <a:rPr lang="en-US" altLang="ja-JP" sz="440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(2/2)</a:t>
            </a:r>
            <a:endParaRPr lang="en-US" altLang="ja-JP" sz="4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13" name="コンテンツ プレースホルダー 2">
            <a:extLst>
              <a:ext uri="{FF2B5EF4-FFF2-40B4-BE49-F238E27FC236}">
                <a16:creationId xmlns:a16="http://schemas.microsoft.com/office/drawing/2014/main" id="{7B67E915-D41A-477B-958C-B6D655CCE015}"/>
              </a:ext>
            </a:extLst>
          </p:cNvPr>
          <p:cNvSpPr txBox="1">
            <a:spLocks/>
          </p:cNvSpPr>
          <p:nvPr/>
        </p:nvSpPr>
        <p:spPr>
          <a:xfrm>
            <a:off x="646111" y="2114762"/>
            <a:ext cx="10902422" cy="12276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中心の回転度をローカル座標が持っているため、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回転やイージングの演出をする際に役立ちました。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E2BEBB5F-BB35-458D-9B38-D7552085AA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3650" y="4737866"/>
            <a:ext cx="3315757" cy="1864357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15D8B1E-93D9-48B1-82CB-24541AB4AA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82" y="3210269"/>
            <a:ext cx="3315757" cy="1864357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58866A60-9D28-4BFA-80A8-51506086F5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6418" y="3210269"/>
            <a:ext cx="3315757" cy="1864357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DB8E87F4-B963-409A-A60A-8234F7447703}"/>
              </a:ext>
            </a:extLst>
          </p:cNvPr>
          <p:cNvSpPr txBox="1"/>
          <p:nvPr/>
        </p:nvSpPr>
        <p:spPr>
          <a:xfrm>
            <a:off x="2295241" y="5774283"/>
            <a:ext cx="1723549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イージング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A02C0ED-3C43-44A0-A481-6E9A92DEE3D7}"/>
              </a:ext>
            </a:extLst>
          </p:cNvPr>
          <p:cNvSpPr txBox="1"/>
          <p:nvPr/>
        </p:nvSpPr>
        <p:spPr>
          <a:xfrm>
            <a:off x="7720334" y="5774284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b="1" dirty="0">
                <a:solidFill>
                  <a:srgbClr val="FF0000"/>
                </a:solidFill>
              </a:rPr>
              <a:t>イージング＆回転</a:t>
            </a:r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CC428740-CC42-443B-BEBF-09B6E8A5DB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3787" y="29848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8635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図 6">
            <a:extLst>
              <a:ext uri="{FF2B5EF4-FFF2-40B4-BE49-F238E27FC236}">
                <a16:creationId xmlns:a16="http://schemas.microsoft.com/office/drawing/2014/main" id="{A5907676-8FCD-4D9C-8563-743B337C5A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4724" y="1226405"/>
            <a:ext cx="4114416" cy="440518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B9FFE9-4285-4999-AC20-E4B44AD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7848" y="3091911"/>
            <a:ext cx="5984915" cy="674176"/>
          </a:xfrm>
        </p:spPr>
        <p:txBody>
          <a:bodyPr/>
          <a:lstStyle/>
          <a:p>
            <a:r>
              <a:rPr kumimoji="1" lang="ja-JP" altLang="en-US" sz="4800" b="1" dirty="0">
                <a:solidFill>
                  <a:schemeClr val="tx1"/>
                </a:solidFill>
              </a:rPr>
              <a:t>その他個人製作作品</a:t>
            </a:r>
          </a:p>
        </p:txBody>
      </p:sp>
      <p:pic>
        <p:nvPicPr>
          <p:cNvPr id="3" name="図 2" descr="写真, 水, 記号, 民衆 が含まれている画像&#10;&#10;自動的に生成された説明">
            <a:extLst>
              <a:ext uri="{FF2B5EF4-FFF2-40B4-BE49-F238E27FC236}">
                <a16:creationId xmlns:a16="http://schemas.microsoft.com/office/drawing/2014/main" id="{B18ABC2B-90CB-4660-B321-38B5F2273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1128" y="803366"/>
            <a:ext cx="3737812" cy="2101667"/>
          </a:xfrm>
          <a:prstGeom prst="rect">
            <a:avLst/>
          </a:prstGeom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521CC46E-6C8F-48EF-8E70-FACE8495FC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872" y="4031419"/>
            <a:ext cx="3539068" cy="2651227"/>
          </a:xfrm>
          <a:prstGeom prst="rect">
            <a:avLst/>
          </a:prstGeom>
        </p:spPr>
      </p:pic>
      <p:pic>
        <p:nvPicPr>
          <p:cNvPr id="6" name="図 5" descr="QR コード&#10;&#10;自動的に生成された説明">
            <a:extLst>
              <a:ext uri="{FF2B5EF4-FFF2-40B4-BE49-F238E27FC236}">
                <a16:creationId xmlns:a16="http://schemas.microsoft.com/office/drawing/2014/main" id="{F13E9512-FE8C-4A13-87B2-27682C23600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99" y="2452450"/>
            <a:ext cx="4114417" cy="2313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99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5415FEAF-9C81-4D70-A4C3-0EFF562B27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48388">
            <a:off x="-741201" y="3828803"/>
            <a:ext cx="4361391" cy="545173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B9FFE9-4285-4999-AC20-E4B44AD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13883" y="2566173"/>
            <a:ext cx="6564237" cy="1927932"/>
          </a:xfrm>
        </p:spPr>
        <p:txBody>
          <a:bodyPr>
            <a:normAutofit fontScale="90000"/>
          </a:bodyPr>
          <a:lstStyle/>
          <a:p>
            <a:pPr algn="ctr"/>
            <a:r>
              <a:rPr lang="ja-JP" altLang="en-US" sz="13800" b="1" dirty="0"/>
              <a:t>就活作品</a:t>
            </a:r>
            <a:endParaRPr kumimoji="1" lang="ja-JP" altLang="en-US" sz="13800" b="1" dirty="0"/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9B4193E0-B5AD-4258-BCC2-46B27FA531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2784155">
            <a:off x="8499121" y="-2428535"/>
            <a:ext cx="4361392" cy="545174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DED3B44A-A229-457E-9E46-668C815A6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023242">
            <a:off x="-112860" y="-1678289"/>
            <a:ext cx="3679742" cy="4599677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19430585-05E7-40F6-907A-B09AFA404C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069114">
            <a:off x="8395201" y="3933651"/>
            <a:ext cx="3967889" cy="4959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6753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dirty="0"/>
              <a:t>個人製作</a:t>
            </a:r>
            <a:r>
              <a:rPr kumimoji="1" lang="en-US" altLang="ja-JP" dirty="0"/>
              <a:t>1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</a:t>
            </a:r>
            <a:r>
              <a:rPr lang="en-US" altLang="ja-JP" dirty="0"/>
              <a:t>~8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</a:t>
            </a:r>
            <a:r>
              <a:rPr kumimoji="1" lang="en-US" altLang="ja-JP" dirty="0"/>
              <a:t>KOUMOTTO</a:t>
            </a:r>
          </a:p>
          <a:p>
            <a:r>
              <a:rPr lang="ja-JP" altLang="en-US" dirty="0"/>
              <a:t>ジャンル </a:t>
            </a:r>
            <a:r>
              <a:rPr lang="en-US" altLang="ja-JP" dirty="0"/>
              <a:t>3D</a:t>
            </a:r>
            <a:r>
              <a:rPr lang="ja-JP" altLang="en-US" dirty="0"/>
              <a:t>バトルアクション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C++,DxLib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6</a:t>
            </a:r>
            <a:r>
              <a:rPr kumimoji="1" lang="ja-JP" altLang="en-US" dirty="0"/>
              <a:t>月初旬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8</a:t>
            </a:r>
            <a:r>
              <a:rPr lang="ja-JP" altLang="en-US" dirty="0"/>
              <a:t>月下旬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049668" y="1579676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>
                <a:solidFill>
                  <a:srgbClr val="FFFF00"/>
                </a:solidFill>
              </a:rPr>
              <a:t>State</a:t>
            </a:r>
            <a:r>
              <a:rPr lang="ja-JP" altLang="en-US" dirty="0">
                <a:solidFill>
                  <a:srgbClr val="FFFF00"/>
                </a:solidFill>
              </a:rPr>
              <a:t>パターン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C++</a:t>
            </a:r>
            <a:r>
              <a:rPr lang="ja-JP" altLang="en-US" dirty="0"/>
              <a:t>での初めての</a:t>
            </a:r>
            <a:r>
              <a:rPr lang="en-US" altLang="ja-JP" dirty="0"/>
              <a:t>3D</a:t>
            </a:r>
            <a:r>
              <a:rPr lang="ja-JP" altLang="en-US" dirty="0"/>
              <a:t>ゲーム制作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・エフェクトの実装</a:t>
            </a:r>
            <a:endParaRPr lang="en-US" altLang="ja-JP" dirty="0"/>
          </a:p>
        </p:txBody>
      </p:sp>
      <p:pic>
        <p:nvPicPr>
          <p:cNvPr id="6" name="図 5" descr="写真, 水, 記号, 民衆 が含まれている画像&#10;&#10;自動的に生成された説明">
            <a:extLst>
              <a:ext uri="{FF2B5EF4-FFF2-40B4-BE49-F238E27FC236}">
                <a16:creationId xmlns:a16="http://schemas.microsoft.com/office/drawing/2014/main" id="{2B9240C7-7AA0-F539-6467-1696B0A9BA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928" y="2963273"/>
            <a:ext cx="3737812" cy="2101667"/>
          </a:xfrm>
          <a:prstGeom prst="rect">
            <a:avLst/>
          </a:prstGeom>
        </p:spPr>
      </p:pic>
      <p:pic>
        <p:nvPicPr>
          <p:cNvPr id="8" name="図 7" descr="ダイアグラム&#10;&#10;中程度の精度で自動的に生成された説明">
            <a:extLst>
              <a:ext uri="{FF2B5EF4-FFF2-40B4-BE49-F238E27FC236}">
                <a16:creationId xmlns:a16="http://schemas.microsoft.com/office/drawing/2014/main" id="{4D114027-36C6-2B70-CCA3-115D8B1583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332" y="4660654"/>
            <a:ext cx="3495286" cy="1965301"/>
          </a:xfrm>
          <a:prstGeom prst="rect">
            <a:avLst/>
          </a:prstGeom>
        </p:spPr>
      </p:pic>
      <p:pic>
        <p:nvPicPr>
          <p:cNvPr id="10" name="図 9" descr="ゲーム画面のスクリーンショット&#10;&#10;中程度の精度で自動的に生成された説明">
            <a:extLst>
              <a:ext uri="{FF2B5EF4-FFF2-40B4-BE49-F238E27FC236}">
                <a16:creationId xmlns:a16="http://schemas.microsoft.com/office/drawing/2014/main" id="{59DFAE37-421D-E05D-E4A6-6485C9D4EB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0120" y="4660655"/>
            <a:ext cx="3495286" cy="1965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8098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個人製作</a:t>
            </a:r>
            <a:r>
              <a:rPr lang="en-US" altLang="ja-JP" dirty="0"/>
              <a:t>2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5</a:t>
            </a:r>
            <a:r>
              <a:rPr kumimoji="1" lang="ja-JP" altLang="en-US" dirty="0"/>
              <a:t>月</a:t>
            </a:r>
            <a:r>
              <a:rPr lang="en-US" altLang="ja-JP" dirty="0"/>
              <a:t>~6</a:t>
            </a:r>
            <a:r>
              <a:rPr lang="ja-JP" altLang="en-US" dirty="0"/>
              <a:t>月</a:t>
            </a:r>
            <a:r>
              <a:rPr lang="en-US" altLang="ja-JP" dirty="0"/>
              <a:t>(1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</a:t>
            </a:r>
            <a:r>
              <a:rPr lang="ja-JP" altLang="en-US" dirty="0"/>
              <a:t>どつきあい！！</a:t>
            </a:r>
            <a:endParaRPr kumimoji="1" lang="en-US" altLang="ja-JP" dirty="0"/>
          </a:p>
          <a:p>
            <a:r>
              <a:rPr lang="ja-JP" altLang="en-US" dirty="0"/>
              <a:t>ジャンル </a:t>
            </a:r>
            <a:r>
              <a:rPr lang="en-US" altLang="ja-JP" dirty="0"/>
              <a:t>2.5D</a:t>
            </a:r>
            <a:r>
              <a:rPr lang="ja-JP" altLang="en-US" dirty="0"/>
              <a:t>格闘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C++,DxLib</a:t>
            </a:r>
          </a:p>
          <a:p>
            <a:r>
              <a:rPr lang="ja-JP" altLang="en-US" dirty="0"/>
              <a:t>制作機間 </a:t>
            </a:r>
            <a:r>
              <a:rPr lang="en-US" altLang="ja-JP" dirty="0"/>
              <a:t>1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制作時期</a:t>
            </a:r>
            <a:br>
              <a:rPr kumimoji="1" lang="en-US" altLang="ja-JP" dirty="0"/>
            </a:br>
            <a:r>
              <a:rPr kumimoji="1" lang="en-US" altLang="ja-JP" dirty="0"/>
              <a:t>		</a:t>
            </a:r>
            <a:r>
              <a:rPr kumimoji="1" lang="ja-JP" altLang="en-US" dirty="0"/>
              <a:t> 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lang="en-US" altLang="ja-JP" dirty="0"/>
              <a:t>5</a:t>
            </a:r>
            <a:r>
              <a:rPr kumimoji="1" lang="ja-JP" altLang="en-US" dirty="0"/>
              <a:t>月初旬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6</a:t>
            </a:r>
            <a:r>
              <a:rPr lang="ja-JP" altLang="en-US" dirty="0"/>
              <a:t>月初旬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049668" y="1579676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・初めての</a:t>
            </a:r>
            <a:r>
              <a:rPr lang="en-US" altLang="ja-JP" dirty="0"/>
              <a:t>2.5D</a:t>
            </a:r>
            <a:r>
              <a:rPr lang="ja-JP" altLang="en-US" dirty="0"/>
              <a:t>ゲーム制作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>
                <a:solidFill>
                  <a:srgbClr val="FFFF00"/>
                </a:solidFill>
              </a:rPr>
              <a:t>C++</a:t>
            </a:r>
            <a:r>
              <a:rPr lang="ja-JP" altLang="en-US" dirty="0">
                <a:solidFill>
                  <a:srgbClr val="FFFF00"/>
                </a:solidFill>
              </a:rPr>
              <a:t>での</a:t>
            </a:r>
            <a:r>
              <a:rPr lang="en-US" altLang="ja-JP" dirty="0">
                <a:solidFill>
                  <a:srgbClr val="FFFF00"/>
                </a:solidFill>
              </a:rPr>
              <a:t>3D</a:t>
            </a:r>
            <a:r>
              <a:rPr lang="ja-JP" altLang="en-US" dirty="0">
                <a:solidFill>
                  <a:srgbClr val="FFFF00"/>
                </a:solidFill>
              </a:rPr>
              <a:t>モデルの制御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・カメラの実装</a:t>
            </a: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AB9FB7F-E8E2-479B-98D5-EC0FA99002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2065" y="2075619"/>
            <a:ext cx="3275937" cy="2454107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1BABA6D-FA33-4139-9B2D-7F3D0F0884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867" y="4572061"/>
            <a:ext cx="2805699" cy="2099396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3BC7EAC2-934C-46E8-94CF-5C2B7DA565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7868" y="4572061"/>
            <a:ext cx="2805699" cy="210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45438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8ABF69-05F1-A5AD-346E-322A8892A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9B0F2BD-6E1F-3FD0-B016-378458B08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個人製作</a:t>
            </a:r>
            <a:r>
              <a:rPr kumimoji="1" lang="en-US" altLang="ja-JP" dirty="0"/>
              <a:t>3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</a:t>
            </a:r>
            <a:r>
              <a:rPr lang="en-US" altLang="ja-JP" dirty="0"/>
              <a:t>11</a:t>
            </a:r>
            <a:r>
              <a:rPr kumimoji="1" lang="ja-JP" altLang="en-US" dirty="0"/>
              <a:t>月</a:t>
            </a:r>
            <a:r>
              <a:rPr lang="en-US" altLang="ja-JP" dirty="0"/>
              <a:t>~2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C0E6C8AA-761C-268D-6ECE-5148BE27DE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姫とサル</a:t>
            </a:r>
            <a:endParaRPr kumimoji="1" lang="en-US" altLang="ja-JP" dirty="0"/>
          </a:p>
          <a:p>
            <a:r>
              <a:rPr lang="ja-JP" altLang="en-US" dirty="0"/>
              <a:t>ジャンル </a:t>
            </a:r>
            <a:r>
              <a:rPr lang="en-US" altLang="ja-JP" dirty="0"/>
              <a:t>2D</a:t>
            </a:r>
            <a:r>
              <a:rPr lang="ja-JP" altLang="en-US" dirty="0"/>
              <a:t>ディフェンスアクション</a:t>
            </a:r>
            <a:endParaRPr lang="en-US" altLang="ja-JP" dirty="0"/>
          </a:p>
          <a:p>
            <a:r>
              <a:rPr kumimoji="1" lang="ja-JP" altLang="en-US" dirty="0"/>
              <a:t>開発環境　</a:t>
            </a:r>
            <a:r>
              <a:rPr kumimoji="1" lang="en-US" altLang="ja-JP" dirty="0"/>
              <a:t>C++,DxLib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2023</a:t>
            </a:r>
            <a:r>
              <a:rPr kumimoji="1" lang="ja-JP" altLang="en-US" dirty="0"/>
              <a:t>年</a:t>
            </a:r>
            <a:r>
              <a:rPr lang="en-US" altLang="ja-JP" dirty="0"/>
              <a:t>11</a:t>
            </a:r>
            <a:r>
              <a:rPr kumimoji="1" lang="ja-JP" altLang="en-US" dirty="0"/>
              <a:t>月下旬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2</a:t>
            </a:r>
            <a:r>
              <a:rPr lang="ja-JP" altLang="en-US" dirty="0"/>
              <a:t>月中旬</a:t>
            </a:r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8CADF29F-5429-5EB6-A91A-F7B1CBF22ECA}"/>
              </a:ext>
            </a:extLst>
          </p:cNvPr>
          <p:cNvSpPr txBox="1">
            <a:spLocks/>
          </p:cNvSpPr>
          <p:nvPr/>
        </p:nvSpPr>
        <p:spPr>
          <a:xfrm>
            <a:off x="5348472" y="1651307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・初めてのゲーム制作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・セーブデータの作成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外部データ読み込み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見た目にこだわる</a:t>
            </a:r>
            <a:endParaRPr lang="en-US" altLang="ja-JP" dirty="0">
              <a:solidFill>
                <a:srgbClr val="FFFF00"/>
              </a:solidFill>
            </a:endParaRPr>
          </a:p>
        </p:txBody>
      </p:sp>
      <p:pic>
        <p:nvPicPr>
          <p:cNvPr id="7" name="図 6" descr="QR コード&#10;&#10;自動的に生成された説明">
            <a:extLst>
              <a:ext uri="{FF2B5EF4-FFF2-40B4-BE49-F238E27FC236}">
                <a16:creationId xmlns:a16="http://schemas.microsoft.com/office/drawing/2014/main" id="{519836AC-ED10-79AE-9A01-6444B14A1C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3799" y="2062476"/>
            <a:ext cx="3550199" cy="1996178"/>
          </a:xfrm>
          <a:prstGeom prst="rect">
            <a:avLst/>
          </a:prstGeom>
        </p:spPr>
      </p:pic>
      <p:pic>
        <p:nvPicPr>
          <p:cNvPr id="11" name="図 10" descr="グラフィカル ユーザー インターフェイス&#10;&#10;中程度の精度で自動的に生成された説明">
            <a:extLst>
              <a:ext uri="{FF2B5EF4-FFF2-40B4-BE49-F238E27FC236}">
                <a16:creationId xmlns:a16="http://schemas.microsoft.com/office/drawing/2014/main" id="{06B1BCA9-4CFC-54CA-419F-A943504BFB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338" y="4556441"/>
            <a:ext cx="3627277" cy="2039516"/>
          </a:xfrm>
          <a:prstGeom prst="rect">
            <a:avLst/>
          </a:prstGeom>
        </p:spPr>
      </p:pic>
      <p:pic>
        <p:nvPicPr>
          <p:cNvPr id="13" name="図 12" descr="グラフィカル ユーザー インターフェイス&#10;&#10;自動的に生成された説明">
            <a:extLst>
              <a:ext uri="{FF2B5EF4-FFF2-40B4-BE49-F238E27FC236}">
                <a16:creationId xmlns:a16="http://schemas.microsoft.com/office/drawing/2014/main" id="{138451BC-00BD-AFE8-5EFA-E65552A8BE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177" y="4556443"/>
            <a:ext cx="3550199" cy="1996178"/>
          </a:xfrm>
          <a:prstGeom prst="rect">
            <a:avLst/>
          </a:prstGeom>
        </p:spPr>
      </p:pic>
      <p:pic>
        <p:nvPicPr>
          <p:cNvPr id="15" name="図 14" descr="ゲームの画面&#10;&#10;低い精度で自動的に生成された説明">
            <a:extLst>
              <a:ext uri="{FF2B5EF4-FFF2-40B4-BE49-F238E27FC236}">
                <a16:creationId xmlns:a16="http://schemas.microsoft.com/office/drawing/2014/main" id="{8B0B06CE-8A14-882F-0DFF-6786955468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7934" y="4556441"/>
            <a:ext cx="3550199" cy="1996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23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3">
            <a:extLst>
              <a:ext uri="{FF2B5EF4-FFF2-40B4-BE49-F238E27FC236}">
                <a16:creationId xmlns:a16="http://schemas.microsoft.com/office/drawing/2014/main" id="{3F53706A-56F9-4412-8857-27A95B9865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044" y="752077"/>
            <a:ext cx="4931552" cy="4979085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E400DFA4-6562-4E98-8133-67544A339C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96" y="4213302"/>
            <a:ext cx="4103855" cy="230935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EB9FFE9-4285-4999-AC20-E4B44ADFC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182" y="3091911"/>
            <a:ext cx="6449000" cy="674176"/>
          </a:xfrm>
        </p:spPr>
        <p:txBody>
          <a:bodyPr/>
          <a:lstStyle/>
          <a:p>
            <a:r>
              <a:rPr kumimoji="1" lang="ja-JP" altLang="en-US" sz="4800" b="1" dirty="0">
                <a:solidFill>
                  <a:schemeClr val="tx1"/>
                </a:solidFill>
              </a:rPr>
              <a:t>その他チーム製作作品</a:t>
            </a: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054EC402-B984-467C-BE79-FBE859FBC0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1597" y="640831"/>
            <a:ext cx="4103855" cy="2310829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0E734948-9177-4880-997F-2D827716F4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454" y="2427067"/>
            <a:ext cx="4112492" cy="2310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0667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 dirty="0"/>
              <a:t>チーム制作</a:t>
            </a:r>
            <a:r>
              <a:rPr kumimoji="1" lang="en-US" altLang="ja-JP" dirty="0"/>
              <a:t>1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2024</a:t>
            </a:r>
            <a:r>
              <a:rPr kumimoji="1" lang="ja-JP" altLang="en-US" dirty="0"/>
              <a:t>年</a:t>
            </a:r>
            <a:r>
              <a:rPr kumimoji="1" lang="en-US" altLang="ja-JP" dirty="0"/>
              <a:t>5</a:t>
            </a:r>
            <a:r>
              <a:rPr kumimoji="1" lang="ja-JP" altLang="en-US" dirty="0"/>
              <a:t>月</a:t>
            </a:r>
            <a:r>
              <a:rPr lang="en-US" altLang="ja-JP" dirty="0"/>
              <a:t>~7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</a:t>
            </a:r>
            <a:r>
              <a:rPr lang="ja-JP" altLang="en-US" dirty="0"/>
              <a:t>ふぁーむでぃふぇんす！</a:t>
            </a:r>
            <a:endParaRPr lang="en-US" altLang="ja-JP" dirty="0"/>
          </a:p>
          <a:p>
            <a:r>
              <a:rPr lang="ja-JP" altLang="en-US" dirty="0"/>
              <a:t>ジャンル ３</a:t>
            </a:r>
            <a:r>
              <a:rPr lang="en-US" altLang="ja-JP" dirty="0"/>
              <a:t>D</a:t>
            </a:r>
            <a:r>
              <a:rPr lang="ja-JP" altLang="en-US" dirty="0"/>
              <a:t>ディフェンスアクション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C#,Unity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担当　　キャラクターの挙動</a:t>
            </a:r>
            <a:r>
              <a:rPr kumimoji="1" lang="en-US" altLang="ja-JP" dirty="0"/>
              <a:t>,</a:t>
            </a:r>
            <a:r>
              <a:rPr kumimoji="1" lang="ja-JP" altLang="en-US" dirty="0"/>
              <a:t>一部</a:t>
            </a:r>
            <a:r>
              <a:rPr kumimoji="1" lang="en-US" altLang="ja-JP" dirty="0"/>
              <a:t>UI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2024</a:t>
            </a:r>
            <a:r>
              <a:rPr kumimoji="1" lang="ja-JP" altLang="en-US" dirty="0"/>
              <a:t>年</a:t>
            </a:r>
            <a:r>
              <a:rPr lang="en-US" altLang="ja-JP" dirty="0"/>
              <a:t>5</a:t>
            </a:r>
            <a:r>
              <a:rPr kumimoji="1" lang="ja-JP" altLang="en-US" dirty="0"/>
              <a:t>月初旬</a:t>
            </a:r>
            <a:r>
              <a:rPr lang="en-US" altLang="ja-JP" dirty="0"/>
              <a:t>~2024</a:t>
            </a:r>
            <a:r>
              <a:rPr lang="ja-JP" altLang="en-US" dirty="0"/>
              <a:t>年</a:t>
            </a:r>
            <a:r>
              <a:rPr lang="en-US" altLang="ja-JP" dirty="0"/>
              <a:t>7</a:t>
            </a:r>
            <a:r>
              <a:rPr lang="ja-JP" altLang="en-US" dirty="0"/>
              <a:t>月下旬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379286" y="1579676"/>
            <a:ext cx="5449889" cy="33047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en-US" altLang="ja-JP" dirty="0"/>
              <a:t>C</a:t>
            </a:r>
            <a:r>
              <a:rPr lang="ja-JP" altLang="en-US" dirty="0"/>
              <a:t>＃でのキャラクターの制御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・チームリーダーの経験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後輩指導のノウハウ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・進捗管理</a:t>
            </a:r>
            <a:endParaRPr lang="en-US" altLang="ja-JP" dirty="0"/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D51E8ADD-18C8-4357-AC70-7B5AD87ADF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67" y="2451160"/>
            <a:ext cx="3602768" cy="2028673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9223877B-6EBF-4346-943E-4E78CB72B1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136" y="4662805"/>
            <a:ext cx="3602768" cy="2040762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AC495190-31FD-458D-B0CE-E4F81E9C7C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174" y="4678671"/>
            <a:ext cx="3602768" cy="2024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3153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141CC19F-173E-43D5-8222-A05D709F5D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4267" y="2451159"/>
            <a:ext cx="3610350" cy="2028673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67707" cy="766482"/>
          </a:xfrm>
        </p:spPr>
        <p:txBody>
          <a:bodyPr/>
          <a:lstStyle/>
          <a:p>
            <a:r>
              <a:rPr kumimoji="1" lang="ja-JP" altLang="en-US" dirty="0"/>
              <a:t>チーム制作</a:t>
            </a:r>
            <a:r>
              <a:rPr kumimoji="1" lang="en-US" altLang="ja-JP" dirty="0"/>
              <a:t>2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</a:t>
            </a:r>
            <a:r>
              <a:rPr lang="en-US" altLang="ja-JP" dirty="0"/>
              <a:t>9</a:t>
            </a:r>
            <a:r>
              <a:rPr kumimoji="1" lang="ja-JP" altLang="en-US" dirty="0"/>
              <a:t>月</a:t>
            </a:r>
            <a:r>
              <a:rPr lang="en-US" altLang="ja-JP" dirty="0"/>
              <a:t>~12</a:t>
            </a:r>
            <a:r>
              <a:rPr lang="ja-JP" altLang="en-US" dirty="0"/>
              <a:t>月</a:t>
            </a:r>
            <a:r>
              <a:rPr lang="en-US" altLang="ja-JP" dirty="0"/>
              <a:t>(3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 </a:t>
            </a:r>
            <a:r>
              <a:rPr lang="ja-JP" altLang="en-US" dirty="0"/>
              <a:t>キツネたろう二世の大冒険</a:t>
            </a:r>
            <a:endParaRPr lang="en-US" altLang="ja-JP" dirty="0"/>
          </a:p>
          <a:p>
            <a:r>
              <a:rPr lang="ja-JP" altLang="en-US" dirty="0"/>
              <a:t>ジャンル３</a:t>
            </a:r>
            <a:r>
              <a:rPr lang="en-US" altLang="ja-JP" dirty="0"/>
              <a:t>D</a:t>
            </a:r>
            <a:r>
              <a:rPr lang="ja-JP" altLang="en-US" dirty="0"/>
              <a:t>パズルアクション</a:t>
            </a:r>
            <a:endParaRPr lang="en-US" altLang="ja-JP" dirty="0"/>
          </a:p>
          <a:p>
            <a:r>
              <a:rPr kumimoji="1" lang="ja-JP" altLang="en-US" dirty="0"/>
              <a:t>開発環境 </a:t>
            </a:r>
            <a:r>
              <a:rPr kumimoji="1" lang="en-US" altLang="ja-JP" dirty="0"/>
              <a:t>C#,Unity</a:t>
            </a:r>
          </a:p>
          <a:p>
            <a:r>
              <a:rPr lang="ja-JP" altLang="en-US" dirty="0"/>
              <a:t>制作機種 </a:t>
            </a:r>
            <a:r>
              <a:rPr lang="en-US" altLang="ja-JP" dirty="0"/>
              <a:t>3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担当　　</a:t>
            </a:r>
            <a:r>
              <a:rPr lang="ja-JP" altLang="en-US" dirty="0"/>
              <a:t> 一部ステージ、ギミック作成</a:t>
            </a:r>
            <a:endParaRPr lang="en-US" altLang="ja-JP" dirty="0"/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2023</a:t>
            </a:r>
            <a:r>
              <a:rPr kumimoji="1" lang="ja-JP" altLang="en-US" dirty="0"/>
              <a:t>年</a:t>
            </a:r>
            <a:r>
              <a:rPr kumimoji="1" lang="en-US" altLang="ja-JP" dirty="0"/>
              <a:t>9</a:t>
            </a:r>
            <a:r>
              <a:rPr kumimoji="1" lang="ja-JP" altLang="en-US" dirty="0"/>
              <a:t>月中旬</a:t>
            </a:r>
            <a:r>
              <a:rPr lang="en-US" altLang="ja-JP" dirty="0"/>
              <a:t>~2023</a:t>
            </a:r>
            <a:r>
              <a:rPr lang="ja-JP" altLang="en-US" dirty="0"/>
              <a:t>年</a:t>
            </a:r>
            <a:r>
              <a:rPr lang="en-US" altLang="ja-JP" dirty="0"/>
              <a:t>12</a:t>
            </a:r>
            <a:r>
              <a:rPr lang="ja-JP" altLang="en-US" dirty="0"/>
              <a:t>月初旬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351578" y="1579677"/>
            <a:ext cx="5449889" cy="218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・コミュニケーション能力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・上下関係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多職種との連携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endParaRPr lang="en-US" altLang="ja-JP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7470F722-0129-42AF-A9AF-D8EFB328F5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236" y="4678671"/>
            <a:ext cx="3602768" cy="202474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F22A7787-51DD-45CC-B880-D1ED0A619B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377" y="4678671"/>
            <a:ext cx="3602768" cy="202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97230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67707" cy="766482"/>
          </a:xfrm>
        </p:spPr>
        <p:txBody>
          <a:bodyPr/>
          <a:lstStyle/>
          <a:p>
            <a:r>
              <a:rPr kumimoji="1" lang="ja-JP" altLang="en-US" dirty="0"/>
              <a:t>チーム制作</a:t>
            </a:r>
            <a:r>
              <a:rPr kumimoji="1" lang="en-US" altLang="ja-JP" dirty="0"/>
              <a:t>3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2023</a:t>
            </a:r>
            <a:r>
              <a:rPr kumimoji="1" lang="ja-JP" altLang="en-US" dirty="0"/>
              <a:t>年</a:t>
            </a:r>
            <a:r>
              <a:rPr kumimoji="1" lang="en-US" altLang="ja-JP" dirty="0"/>
              <a:t>7</a:t>
            </a:r>
            <a:r>
              <a:rPr kumimoji="1" lang="ja-JP" altLang="en-US" dirty="0"/>
              <a:t>月</a:t>
            </a:r>
            <a:r>
              <a:rPr lang="en-US" altLang="ja-JP" dirty="0"/>
              <a:t>~9</a:t>
            </a:r>
            <a:r>
              <a:rPr lang="ja-JP" altLang="en-US" dirty="0"/>
              <a:t>月</a:t>
            </a:r>
            <a:r>
              <a:rPr lang="en-US" altLang="ja-JP" dirty="0"/>
              <a:t>(2</a:t>
            </a:r>
            <a:r>
              <a:rPr lang="ja-JP" altLang="en-US" dirty="0"/>
              <a:t>か月</a:t>
            </a:r>
            <a:r>
              <a:rPr lang="en-US" altLang="ja-JP" dirty="0"/>
              <a:t>)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627759"/>
            <a:ext cx="5449889" cy="3304761"/>
          </a:xfrm>
        </p:spPr>
        <p:txBody>
          <a:bodyPr>
            <a:normAutofit/>
          </a:bodyPr>
          <a:lstStyle/>
          <a:p>
            <a:r>
              <a:rPr kumimoji="1" lang="ja-JP" altLang="en-US" dirty="0"/>
              <a:t>作品名　  ボッチサバイバー</a:t>
            </a:r>
            <a:endParaRPr lang="en-US" altLang="ja-JP" dirty="0"/>
          </a:p>
          <a:p>
            <a:r>
              <a:rPr lang="ja-JP" altLang="en-US" dirty="0"/>
              <a:t>ジャンル </a:t>
            </a:r>
            <a:r>
              <a:rPr lang="en-US" altLang="ja-JP" dirty="0"/>
              <a:t>2D</a:t>
            </a:r>
            <a:r>
              <a:rPr lang="ja-JP" altLang="en-US" dirty="0"/>
              <a:t>アクション</a:t>
            </a:r>
            <a:endParaRPr lang="en-US" altLang="ja-JP" dirty="0"/>
          </a:p>
          <a:p>
            <a:r>
              <a:rPr kumimoji="1" lang="ja-JP" altLang="en-US" dirty="0"/>
              <a:t>開発環境  </a:t>
            </a:r>
            <a:r>
              <a:rPr kumimoji="1" lang="en-US" altLang="ja-JP" dirty="0"/>
              <a:t>C#,Unity</a:t>
            </a:r>
          </a:p>
          <a:p>
            <a:r>
              <a:rPr lang="ja-JP" altLang="en-US" dirty="0"/>
              <a:t>制作機種  </a:t>
            </a:r>
            <a:r>
              <a:rPr lang="en-US" altLang="ja-JP" dirty="0"/>
              <a:t>2</a:t>
            </a:r>
            <a:r>
              <a:rPr lang="ja-JP" altLang="en-US" dirty="0"/>
              <a:t>か月</a:t>
            </a:r>
            <a:endParaRPr lang="en-US" altLang="ja-JP" dirty="0"/>
          </a:p>
          <a:p>
            <a:r>
              <a:rPr kumimoji="1" lang="ja-JP" altLang="en-US" dirty="0"/>
              <a:t>担当　　 </a:t>
            </a:r>
            <a:r>
              <a:rPr lang="ja-JP" altLang="en-US" dirty="0"/>
              <a:t> キャラクター全般、一部</a:t>
            </a:r>
            <a:r>
              <a:rPr lang="en-US" altLang="ja-JP" dirty="0"/>
              <a:t>UI</a:t>
            </a:r>
          </a:p>
          <a:p>
            <a:r>
              <a:rPr kumimoji="1" lang="ja-JP" altLang="en-US" dirty="0"/>
              <a:t>制作時期 </a:t>
            </a:r>
            <a:br>
              <a:rPr kumimoji="1" lang="en-US" altLang="ja-JP" dirty="0"/>
            </a:br>
            <a:r>
              <a:rPr kumimoji="1" lang="en-US" altLang="ja-JP" dirty="0"/>
              <a:t>		2023</a:t>
            </a:r>
            <a:r>
              <a:rPr kumimoji="1" lang="ja-JP" altLang="en-US" dirty="0"/>
              <a:t>年</a:t>
            </a:r>
            <a:r>
              <a:rPr lang="en-US" altLang="ja-JP" dirty="0"/>
              <a:t>7</a:t>
            </a:r>
            <a:r>
              <a:rPr kumimoji="1" lang="ja-JP" altLang="en-US" dirty="0"/>
              <a:t>月</a:t>
            </a:r>
            <a:r>
              <a:rPr lang="ja-JP" altLang="en-US" dirty="0"/>
              <a:t>中</a:t>
            </a:r>
            <a:r>
              <a:rPr kumimoji="1" lang="ja-JP" altLang="en-US" dirty="0"/>
              <a:t>旬</a:t>
            </a:r>
            <a:r>
              <a:rPr lang="en-US" altLang="ja-JP" dirty="0"/>
              <a:t>~2023</a:t>
            </a:r>
            <a:r>
              <a:rPr lang="ja-JP" altLang="en-US" dirty="0"/>
              <a:t>年</a:t>
            </a:r>
            <a:r>
              <a:rPr lang="en-US" altLang="ja-JP" dirty="0"/>
              <a:t>9</a:t>
            </a:r>
            <a:r>
              <a:rPr lang="ja-JP" altLang="en-US" dirty="0"/>
              <a:t>月初旬</a:t>
            </a:r>
            <a:endParaRPr lang="en-US" altLang="ja-JP" dirty="0"/>
          </a:p>
        </p:txBody>
      </p:sp>
      <p:sp>
        <p:nvSpPr>
          <p:cNvPr id="4" name="コンテンツ プレースホルダー 2">
            <a:extLst>
              <a:ext uri="{FF2B5EF4-FFF2-40B4-BE49-F238E27FC236}">
                <a16:creationId xmlns:a16="http://schemas.microsoft.com/office/drawing/2014/main" id="{6928AA2E-3CEC-6620-7AAF-400773DC31EF}"/>
              </a:ext>
            </a:extLst>
          </p:cNvPr>
          <p:cNvSpPr txBox="1">
            <a:spLocks/>
          </p:cNvSpPr>
          <p:nvPr/>
        </p:nvSpPr>
        <p:spPr>
          <a:xfrm>
            <a:off x="5351578" y="1579677"/>
            <a:ext cx="5449889" cy="21887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dirty="0"/>
              <a:t>頑張ったこと、学んだこと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・初めてのチーム制作</a:t>
            </a:r>
            <a:endParaRPr lang="en-US" altLang="ja-JP" dirty="0"/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コミュニケーションの大切さ</a:t>
            </a:r>
            <a:endParaRPr lang="en-US" altLang="ja-JP" dirty="0">
              <a:solidFill>
                <a:srgbClr val="FFFF00"/>
              </a:solidFill>
            </a:endParaRPr>
          </a:p>
          <a:p>
            <a:pPr marL="0" indent="0">
              <a:buNone/>
            </a:pPr>
            <a:r>
              <a:rPr lang="ja-JP" altLang="en-US" dirty="0"/>
              <a:t>・</a:t>
            </a:r>
            <a:r>
              <a:rPr lang="ja-JP" altLang="en-US" dirty="0">
                <a:solidFill>
                  <a:srgbClr val="FFFF00"/>
                </a:solidFill>
              </a:rPr>
              <a:t>チーム制作の大変さ</a:t>
            </a:r>
            <a:endParaRPr lang="en-US" altLang="ja-JP" dirty="0">
              <a:solidFill>
                <a:srgbClr val="FFFF00"/>
              </a:solidFill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58029374-5322-4875-8C88-7519869066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346" y="3280139"/>
            <a:ext cx="3889543" cy="2188760"/>
          </a:xfrm>
          <a:prstGeom prst="rect">
            <a:avLst/>
          </a:prstGeom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7240621E-4C15-4C69-B8DA-16D1A6902C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111" y="4645752"/>
            <a:ext cx="3412067" cy="1916161"/>
          </a:xfrm>
          <a:prstGeom prst="rect">
            <a:avLst/>
          </a:prstGeom>
        </p:spPr>
      </p:pic>
      <p:pic>
        <p:nvPicPr>
          <p:cNvPr id="11" name="図 10">
            <a:extLst>
              <a:ext uri="{FF2B5EF4-FFF2-40B4-BE49-F238E27FC236}">
                <a16:creationId xmlns:a16="http://schemas.microsoft.com/office/drawing/2014/main" id="{B67B57F0-847B-442A-A8BC-E6318179D5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9229" y="4644654"/>
            <a:ext cx="3412067" cy="1913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489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83E1F2-327E-9BA4-E552-5A9B139898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67707" cy="766482"/>
          </a:xfrm>
        </p:spPr>
        <p:txBody>
          <a:bodyPr/>
          <a:lstStyle/>
          <a:p>
            <a:r>
              <a:rPr lang="ja-JP" altLang="en-US" sz="8000" dirty="0"/>
              <a:t>今後の目標</a:t>
            </a:r>
            <a:endParaRPr kumimoji="1" lang="ja-JP" altLang="en-US" sz="8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CFC4B4D-84EE-7CE1-1ED7-A9FDD83634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2313559"/>
            <a:ext cx="10538356" cy="3304761"/>
          </a:xfrm>
        </p:spPr>
        <p:txBody>
          <a:bodyPr>
            <a:normAutofit fontScale="92500"/>
          </a:bodyPr>
          <a:lstStyle/>
          <a:p>
            <a:r>
              <a:rPr lang="ja-JP" altLang="en-US" sz="4000" dirty="0"/>
              <a:t>私は</a:t>
            </a:r>
            <a:r>
              <a:rPr lang="ja-JP" altLang="en-US" sz="4000" dirty="0">
                <a:solidFill>
                  <a:srgbClr val="FFFF00"/>
                </a:solidFill>
              </a:rPr>
              <a:t>キャラクター制御</a:t>
            </a:r>
            <a:r>
              <a:rPr lang="ja-JP" altLang="en-US" sz="4000" dirty="0"/>
              <a:t>を担うプログラマーに</a:t>
            </a:r>
            <a:br>
              <a:rPr lang="en-US" altLang="ja-JP" sz="4000" dirty="0"/>
            </a:br>
            <a:r>
              <a:rPr lang="ja-JP" altLang="en-US" sz="4000" dirty="0"/>
              <a:t>なりたいと考えています。</a:t>
            </a:r>
            <a:endParaRPr lang="en-US" altLang="ja-JP" sz="4000" dirty="0"/>
          </a:p>
          <a:p>
            <a:endParaRPr lang="en-US" altLang="ja-JP" sz="4000" dirty="0"/>
          </a:p>
          <a:p>
            <a:r>
              <a:rPr lang="ja-JP" altLang="en-US" sz="4000" dirty="0"/>
              <a:t>そのためにも、</a:t>
            </a:r>
            <a:r>
              <a:rPr lang="ja-JP" altLang="en-US" sz="4000" dirty="0">
                <a:solidFill>
                  <a:srgbClr val="FFFF00"/>
                </a:solidFill>
              </a:rPr>
              <a:t>物理</a:t>
            </a:r>
            <a:r>
              <a:rPr lang="ja-JP" altLang="en-US" sz="4000" dirty="0"/>
              <a:t>や</a:t>
            </a:r>
            <a:r>
              <a:rPr lang="ja-JP" altLang="en-US" sz="4000" dirty="0">
                <a:solidFill>
                  <a:srgbClr val="FFFF00"/>
                </a:solidFill>
              </a:rPr>
              <a:t>数学的知識</a:t>
            </a:r>
            <a:r>
              <a:rPr lang="ja-JP" altLang="en-US" sz="4000" dirty="0"/>
              <a:t>の学習を</a:t>
            </a:r>
            <a:br>
              <a:rPr lang="en-US" altLang="ja-JP" sz="4000" dirty="0"/>
            </a:br>
            <a:r>
              <a:rPr lang="ja-JP" altLang="en-US" sz="4000" dirty="0"/>
              <a:t>頑張っていきます。</a:t>
            </a:r>
            <a:endParaRPr lang="en-US" altLang="ja-JP" sz="4000" dirty="0"/>
          </a:p>
        </p:txBody>
      </p:sp>
    </p:spTree>
    <p:extLst>
      <p:ext uri="{BB962C8B-B14F-4D97-AF65-F5344CB8AC3E}">
        <p14:creationId xmlns:p14="http://schemas.microsoft.com/office/powerpoint/2010/main" val="2717344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0853" y="368052"/>
            <a:ext cx="9404723" cy="1400530"/>
          </a:xfrm>
        </p:spPr>
        <p:txBody>
          <a:bodyPr/>
          <a:lstStyle/>
          <a:p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就活作品</a:t>
            </a:r>
            <a:br>
              <a:rPr lang="en-US" altLang="ja-JP" dirty="0"/>
            </a:b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6912" y="1426384"/>
            <a:ext cx="3934355" cy="5321549"/>
          </a:xfrm>
        </p:spPr>
        <p:txBody>
          <a:bodyPr>
            <a:normAutofit/>
          </a:bodyPr>
          <a:lstStyle/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作品名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デカヘッド</a:t>
            </a: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ジャンル</a:t>
            </a:r>
            <a:r>
              <a:rPr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  	3D</a:t>
            </a:r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格闘ゲーム</a:t>
            </a: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開発環境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C++,DxLib</a:t>
            </a:r>
          </a:p>
          <a:p>
            <a:pPr>
              <a:lnSpc>
                <a:spcPts val="800"/>
              </a:lnSpc>
            </a:pP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対応機種  </a:t>
            </a:r>
            <a:r>
              <a:rPr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Windows</a:t>
            </a: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制作期間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4</a:t>
            </a:r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か月</a:t>
            </a: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制作時期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2024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年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10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月</a:t>
            </a:r>
            <a:r>
              <a:rPr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～</a:t>
            </a: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>
              <a:lnSpc>
                <a:spcPts val="800"/>
              </a:lnSpc>
            </a:pPr>
            <a:endParaRPr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制作人数  </a:t>
            </a:r>
            <a:r>
              <a:rPr kumimoji="1" lang="en-US" altLang="ja-JP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1</a:t>
            </a:r>
            <a:r>
              <a:rPr kumimoji="1" lang="ja-JP" altLang="en-US" sz="22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人</a:t>
            </a:r>
            <a:endParaRPr kumimoji="1" lang="en-US" altLang="ja-JP" sz="22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7" name="図 6">
            <a:extLst>
              <a:ext uri="{FF2B5EF4-FFF2-40B4-BE49-F238E27FC236}">
                <a16:creationId xmlns:a16="http://schemas.microsoft.com/office/drawing/2014/main" id="{251C3B5C-0210-41E3-BCD9-54856A467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3132" y="4881281"/>
            <a:ext cx="1392524" cy="1392524"/>
          </a:xfrm>
          <a:prstGeom prst="rect">
            <a:avLst/>
          </a:prstGeom>
        </p:spPr>
      </p:pic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834B27A3-53BE-4C77-BC97-F11D74DCDFC8}"/>
              </a:ext>
            </a:extLst>
          </p:cNvPr>
          <p:cNvSpPr txBox="1"/>
          <p:nvPr/>
        </p:nvSpPr>
        <p:spPr>
          <a:xfrm>
            <a:off x="8775928" y="6222220"/>
            <a:ext cx="9669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GitHub</a:t>
            </a:r>
            <a:endParaRPr kumimoji="1" lang="ja-JP" altLang="en-US" dirty="0"/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826C5EB6-D978-41BB-A44A-247009820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7446" y="4881281"/>
            <a:ext cx="1392524" cy="1392524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A683DD19-224F-4C10-8FF3-4AFFF0343590}"/>
              </a:ext>
            </a:extLst>
          </p:cNvPr>
          <p:cNvSpPr txBox="1"/>
          <p:nvPr/>
        </p:nvSpPr>
        <p:spPr>
          <a:xfrm>
            <a:off x="5654062" y="6222220"/>
            <a:ext cx="1159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YouTube</a:t>
            </a:r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A9256EE1-1818-475D-B38D-ED4FE5EF82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68" y="1180081"/>
            <a:ext cx="6261829" cy="3520851"/>
          </a:xfrm>
          <a:prstGeom prst="rect">
            <a:avLst/>
          </a:prstGeom>
        </p:spPr>
      </p:pic>
      <p:pic>
        <p:nvPicPr>
          <p:cNvPr id="17" name="図 16">
            <a:extLst>
              <a:ext uri="{FF2B5EF4-FFF2-40B4-BE49-F238E27FC236}">
                <a16:creationId xmlns:a16="http://schemas.microsoft.com/office/drawing/2014/main" id="{60A9DB23-7F74-4892-9E37-00C9159C391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56" y="165517"/>
            <a:ext cx="1973579" cy="11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5973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就活作品概要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3D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空間で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対</a:t>
            </a: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1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で戦う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kumimoji="1"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地上と空中を自在に動き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エネルギー弾や近接攻撃などを駆使して戦う</a:t>
            </a: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D09ED444-0CA2-423C-8EA0-4D861F493AE8}"/>
              </a:ext>
            </a:extLst>
          </p:cNvPr>
          <p:cNvSpPr txBox="1"/>
          <p:nvPr/>
        </p:nvSpPr>
        <p:spPr>
          <a:xfrm>
            <a:off x="9832768" y="2296770"/>
            <a:ext cx="17694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←格闘</a:t>
            </a: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7F2FA163-C370-45A4-9D49-8634EEEBE24F}"/>
              </a:ext>
            </a:extLst>
          </p:cNvPr>
          <p:cNvSpPr txBox="1"/>
          <p:nvPr/>
        </p:nvSpPr>
        <p:spPr>
          <a:xfrm>
            <a:off x="4690753" y="5215655"/>
            <a:ext cx="31350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6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遠距離攻撃→</a:t>
            </a:r>
          </a:p>
        </p:txBody>
      </p:sp>
      <p:pic>
        <p:nvPicPr>
          <p:cNvPr id="10" name="図 9">
            <a:extLst>
              <a:ext uri="{FF2B5EF4-FFF2-40B4-BE49-F238E27FC236}">
                <a16:creationId xmlns:a16="http://schemas.microsoft.com/office/drawing/2014/main" id="{0AFA3D48-4C20-466F-9DA0-5B1E581FD0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9889" y="1178686"/>
            <a:ext cx="3590137" cy="2769162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5AD31040-0AF9-4858-84FD-58584BCEF7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012" y="4391370"/>
            <a:ext cx="4021687" cy="2170680"/>
          </a:xfrm>
          <a:prstGeom prst="rect">
            <a:avLst/>
          </a:prstGeom>
        </p:spPr>
      </p:pic>
      <p:pic>
        <p:nvPicPr>
          <p:cNvPr id="15" name="図 14">
            <a:extLst>
              <a:ext uri="{FF2B5EF4-FFF2-40B4-BE49-F238E27FC236}">
                <a16:creationId xmlns:a16="http://schemas.microsoft.com/office/drawing/2014/main" id="{ECCEC5AD-33CF-4C02-8400-9B8C8C226FD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5656" y="207185"/>
            <a:ext cx="1973579" cy="1102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0296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図 29">
            <a:extLst>
              <a:ext uri="{FF2B5EF4-FFF2-40B4-BE49-F238E27FC236}">
                <a16:creationId xmlns:a16="http://schemas.microsoft.com/office/drawing/2014/main" id="{6AB11007-60B1-4E0C-8B66-7B33AC58AB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9" y="20914"/>
            <a:ext cx="1736199" cy="969686"/>
          </a:xfrm>
          <a:prstGeom prst="rect">
            <a:avLst/>
          </a:prstGeom>
        </p:spPr>
      </p:pic>
      <p:sp>
        <p:nvSpPr>
          <p:cNvPr id="19" name="正方形/長方形 18">
            <a:extLst>
              <a:ext uri="{FF2B5EF4-FFF2-40B4-BE49-F238E27FC236}">
                <a16:creationId xmlns:a16="http://schemas.microsoft.com/office/drawing/2014/main" id="{8E8D2407-4A4C-4716-80B8-E285C5B54B0B}"/>
              </a:ext>
            </a:extLst>
          </p:cNvPr>
          <p:cNvSpPr/>
          <p:nvPr/>
        </p:nvSpPr>
        <p:spPr>
          <a:xfrm>
            <a:off x="646111" y="2253439"/>
            <a:ext cx="4882622" cy="4195481"/>
          </a:xfrm>
          <a:prstGeom prst="rect">
            <a:avLst/>
          </a:prstGeom>
          <a:noFill/>
          <a:ln w="76200">
            <a:solidFill>
              <a:srgbClr val="EA6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楕円 17">
            <a:extLst>
              <a:ext uri="{FF2B5EF4-FFF2-40B4-BE49-F238E27FC236}">
                <a16:creationId xmlns:a16="http://schemas.microsoft.com/office/drawing/2014/main" id="{CFB3F49F-89A8-4D27-B5A0-0E349D3161D8}"/>
              </a:ext>
            </a:extLst>
          </p:cNvPr>
          <p:cNvSpPr/>
          <p:nvPr/>
        </p:nvSpPr>
        <p:spPr>
          <a:xfrm>
            <a:off x="652172" y="1916045"/>
            <a:ext cx="2453759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33508"/>
            <a:ext cx="9404723" cy="1400530"/>
          </a:xfrm>
        </p:spPr>
        <p:txBody>
          <a:bodyPr/>
          <a:lstStyle/>
          <a:p>
            <a:r>
              <a:rPr kumimoji="1" lang="ja-JP" altLang="en-US" sz="4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こだわりポイント</a:t>
            </a:r>
            <a:endParaRPr kumimoji="1" lang="ja-JP" altLang="en-US" dirty="0"/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0C137F98-D070-426C-B1B3-BA4AB42735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9611" y="2330831"/>
            <a:ext cx="4755621" cy="4031125"/>
          </a:xfrm>
        </p:spPr>
        <p:txBody>
          <a:bodyPr>
            <a:normAutofit/>
          </a:bodyPr>
          <a:lstStyle/>
          <a:p>
            <a:endParaRPr lang="en-US" altLang="ja-JP" dirty="0"/>
          </a:p>
          <a:p>
            <a:pPr marL="0" indent="0">
              <a:buNone/>
            </a:pPr>
            <a:r>
              <a:rPr lang="ja-JP" altLang="en-US" sz="2800" dirty="0"/>
              <a:t>①ダイナミックな</a:t>
            </a:r>
            <a:br>
              <a:rPr lang="en-US" altLang="ja-JP" sz="2800" dirty="0"/>
            </a:br>
            <a:r>
              <a:rPr lang="ja-JP" altLang="en-US" sz="2800" dirty="0"/>
              <a:t>　　　カメラワーク！</a:t>
            </a:r>
            <a:br>
              <a:rPr lang="en-US" altLang="ja-JP" sz="2800" dirty="0"/>
            </a:br>
            <a:r>
              <a:rPr lang="en-US" altLang="ja-JP" sz="2800" dirty="0"/>
              <a:t>			</a:t>
            </a:r>
          </a:p>
          <a:p>
            <a:pPr marL="0" indent="0">
              <a:buNone/>
            </a:pPr>
            <a:r>
              <a:rPr lang="ja-JP" altLang="en-US" sz="2800" dirty="0"/>
              <a:t>②大迫力でド派手な演出！</a:t>
            </a:r>
            <a:endParaRPr lang="en-US" altLang="ja-JP" sz="2800" dirty="0"/>
          </a:p>
          <a:p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③手に汗握る駆け引き！</a:t>
            </a:r>
            <a:endParaRPr lang="en-US" altLang="ja-JP" sz="2800" dirty="0"/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3D3B3C5A-2DBC-4A77-9CFE-EA749D759D8C}"/>
              </a:ext>
            </a:extLst>
          </p:cNvPr>
          <p:cNvSpPr txBox="1"/>
          <p:nvPr/>
        </p:nvSpPr>
        <p:spPr>
          <a:xfrm>
            <a:off x="864702" y="19931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面白くするために</a:t>
            </a:r>
          </a:p>
        </p:txBody>
      </p:sp>
      <p:sp>
        <p:nvSpPr>
          <p:cNvPr id="20" name="正方形/長方形 19">
            <a:extLst>
              <a:ext uri="{FF2B5EF4-FFF2-40B4-BE49-F238E27FC236}">
                <a16:creationId xmlns:a16="http://schemas.microsoft.com/office/drawing/2014/main" id="{06D43BB2-2008-42E4-93D7-E7C02118B74D}"/>
              </a:ext>
            </a:extLst>
          </p:cNvPr>
          <p:cNvSpPr/>
          <p:nvPr/>
        </p:nvSpPr>
        <p:spPr>
          <a:xfrm>
            <a:off x="6234111" y="2253439"/>
            <a:ext cx="4882622" cy="4195481"/>
          </a:xfrm>
          <a:prstGeom prst="rect">
            <a:avLst/>
          </a:prstGeom>
          <a:noFill/>
          <a:ln w="76200">
            <a:solidFill>
              <a:srgbClr val="EA631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1" name="楕円 20">
            <a:extLst>
              <a:ext uri="{FF2B5EF4-FFF2-40B4-BE49-F238E27FC236}">
                <a16:creationId xmlns:a16="http://schemas.microsoft.com/office/drawing/2014/main" id="{AA22E8FC-F4B3-479A-8208-9664C87A2896}"/>
              </a:ext>
            </a:extLst>
          </p:cNvPr>
          <p:cNvSpPr/>
          <p:nvPr/>
        </p:nvSpPr>
        <p:spPr>
          <a:xfrm>
            <a:off x="6240172" y="1916045"/>
            <a:ext cx="2453759" cy="53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コンテンツ プレースホルダー 5">
            <a:extLst>
              <a:ext uri="{FF2B5EF4-FFF2-40B4-BE49-F238E27FC236}">
                <a16:creationId xmlns:a16="http://schemas.microsoft.com/office/drawing/2014/main" id="{09363855-24F5-4164-9F1F-320ACC6E4934}"/>
              </a:ext>
            </a:extLst>
          </p:cNvPr>
          <p:cNvSpPr txBox="1">
            <a:spLocks/>
          </p:cNvSpPr>
          <p:nvPr/>
        </p:nvSpPr>
        <p:spPr>
          <a:xfrm>
            <a:off x="6293379" y="2166475"/>
            <a:ext cx="5331354" cy="44843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ja-JP" dirty="0"/>
          </a:p>
          <a:p>
            <a:pPr marL="0" indent="0">
              <a:buNone/>
            </a:pPr>
            <a:r>
              <a:rPr lang="ja-JP" altLang="en-US" sz="2800" dirty="0"/>
              <a:t>④適切な情報を</a:t>
            </a:r>
            <a:br>
              <a:rPr lang="en-US" altLang="ja-JP" sz="2800" dirty="0"/>
            </a:br>
            <a:r>
              <a:rPr lang="en-US" altLang="ja-JP" sz="2800" dirty="0"/>
              <a:t>			   </a:t>
            </a:r>
            <a:r>
              <a:rPr lang="ja-JP" altLang="en-US" sz="2800" dirty="0"/>
              <a:t>外部ファイル化</a:t>
            </a:r>
            <a:endParaRPr lang="en-US" altLang="ja-JP" sz="2800" dirty="0"/>
          </a:p>
          <a:p>
            <a:pPr>
              <a:lnSpc>
                <a:spcPts val="1200"/>
              </a:lnSpc>
            </a:pP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⑤パターンの使用に　</a:t>
            </a:r>
            <a:r>
              <a:rPr lang="en-US" altLang="ja-JP" sz="2800" dirty="0"/>
              <a:t>					</a:t>
            </a:r>
            <a:r>
              <a:rPr lang="ja-JP" altLang="en-US" sz="2800" dirty="0"/>
              <a:t>  </a:t>
            </a:r>
            <a:r>
              <a:rPr lang="en-US" altLang="ja-JP" sz="2800" dirty="0"/>
              <a:t>		</a:t>
            </a:r>
            <a:r>
              <a:rPr lang="ja-JP" altLang="en-US" sz="2800" dirty="0"/>
              <a:t>よる可読性の向上</a:t>
            </a:r>
            <a:endParaRPr lang="en-US" altLang="ja-JP" sz="2800" dirty="0"/>
          </a:p>
          <a:p>
            <a:pPr>
              <a:lnSpc>
                <a:spcPts val="1300"/>
              </a:lnSpc>
            </a:pPr>
            <a:endParaRPr lang="en-US" altLang="ja-JP" sz="2800" dirty="0"/>
          </a:p>
          <a:p>
            <a:pPr marL="0" indent="0">
              <a:buNone/>
            </a:pPr>
            <a:r>
              <a:rPr lang="ja-JP" altLang="en-US" sz="2800" dirty="0"/>
              <a:t>⑥ローカル座標を</a:t>
            </a:r>
            <a:br>
              <a:rPr lang="en-US" altLang="ja-JP" sz="2800" dirty="0"/>
            </a:br>
            <a:r>
              <a:rPr lang="en-US" altLang="ja-JP" sz="2800" dirty="0"/>
              <a:t>	</a:t>
            </a:r>
            <a:r>
              <a:rPr lang="ja-JP" altLang="en-US" sz="2800" dirty="0"/>
              <a:t>　活用したカメラの制御</a:t>
            </a:r>
            <a:endParaRPr lang="en-US" altLang="ja-JP" sz="2800" dirty="0"/>
          </a:p>
          <a:p>
            <a:pPr marL="0" indent="0">
              <a:lnSpc>
                <a:spcPts val="1200"/>
              </a:lnSpc>
              <a:buNone/>
            </a:pPr>
            <a:endParaRPr lang="en-US" altLang="ja-JP" sz="3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01C0678A-68DB-4141-B1C4-F38E91D3CF02}"/>
              </a:ext>
            </a:extLst>
          </p:cNvPr>
          <p:cNvSpPr txBox="1"/>
          <p:nvPr/>
        </p:nvSpPr>
        <p:spPr>
          <a:xfrm>
            <a:off x="6452702" y="1993176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技術的なこだわり</a:t>
            </a:r>
          </a:p>
        </p:txBody>
      </p:sp>
      <p:pic>
        <p:nvPicPr>
          <p:cNvPr id="26" name="図 25">
            <a:extLst>
              <a:ext uri="{FF2B5EF4-FFF2-40B4-BE49-F238E27FC236}">
                <a16:creationId xmlns:a16="http://schemas.microsoft.com/office/drawing/2014/main" id="{2A8BF0E8-B581-48A5-AAE8-91A89C9FB1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4484" y="1522974"/>
            <a:ext cx="1397046" cy="1466898"/>
          </a:xfrm>
          <a:prstGeom prst="rect">
            <a:avLst/>
          </a:prstGeom>
        </p:spPr>
      </p:pic>
      <p:pic>
        <p:nvPicPr>
          <p:cNvPr id="28" name="図 27">
            <a:extLst>
              <a:ext uri="{FF2B5EF4-FFF2-40B4-BE49-F238E27FC236}">
                <a16:creationId xmlns:a16="http://schemas.microsoft.com/office/drawing/2014/main" id="{5BC58346-707E-4937-A4D7-14F1685652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4903" y="1320857"/>
            <a:ext cx="1313830" cy="161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8766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図 25">
            <a:extLst>
              <a:ext uri="{FF2B5EF4-FFF2-40B4-BE49-F238E27FC236}">
                <a16:creationId xmlns:a16="http://schemas.microsoft.com/office/drawing/2014/main" id="{2F118A47-CE25-4622-B07F-6CCDE28D7A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3489" y="2297500"/>
            <a:ext cx="4024743" cy="2263000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271" y="505757"/>
            <a:ext cx="9404723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①ダイナミックなカメラワーク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(1/3)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9271" y="1416827"/>
            <a:ext cx="7172696" cy="2183307"/>
          </a:xfrm>
        </p:spPr>
        <p:txBody>
          <a:bodyPr>
            <a:normAutofit/>
          </a:bodyPr>
          <a:lstStyle/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とにかく画面をド派手にするために、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カメラワークにとことんこだわりました。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　</a:t>
            </a:r>
            <a:endParaRPr kumimoji="1"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16" name="図 15">
            <a:extLst>
              <a:ext uri="{FF2B5EF4-FFF2-40B4-BE49-F238E27FC236}">
                <a16:creationId xmlns:a16="http://schemas.microsoft.com/office/drawing/2014/main" id="{B0D4BD3B-413A-4F08-8719-C098489CBD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122" y="4187843"/>
            <a:ext cx="4024740" cy="2262999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6E23585C-E567-47A1-BD9B-D92D1D0D9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1634" y="2803763"/>
            <a:ext cx="4024739" cy="2258803"/>
          </a:xfrm>
          <a:prstGeom prst="rect">
            <a:avLst/>
          </a:prstGeom>
        </p:spPr>
      </p:pic>
      <p:pic>
        <p:nvPicPr>
          <p:cNvPr id="24" name="図 23">
            <a:extLst>
              <a:ext uri="{FF2B5EF4-FFF2-40B4-BE49-F238E27FC236}">
                <a16:creationId xmlns:a16="http://schemas.microsoft.com/office/drawing/2014/main" id="{527F69C2-C05B-48D8-9830-A00F1D81943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71" y="4309673"/>
            <a:ext cx="4024740" cy="2262999"/>
          </a:xfrm>
          <a:prstGeom prst="rect">
            <a:avLst/>
          </a:prstGeom>
        </p:spPr>
      </p:pic>
      <p:pic>
        <p:nvPicPr>
          <p:cNvPr id="10" name="図 9">
            <a:extLst>
              <a:ext uri="{FF2B5EF4-FFF2-40B4-BE49-F238E27FC236}">
                <a16:creationId xmlns:a16="http://schemas.microsoft.com/office/drawing/2014/main" id="{BA876830-01E7-49F2-8284-B4FCCD50DD2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952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図 13">
            <a:extLst>
              <a:ext uri="{FF2B5EF4-FFF2-40B4-BE49-F238E27FC236}">
                <a16:creationId xmlns:a16="http://schemas.microsoft.com/office/drawing/2014/main" id="{1E9B97AE-8EFE-441E-B244-0B161B97AB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5194" y="4208729"/>
            <a:ext cx="4250269" cy="2389807"/>
          </a:xfrm>
          <a:prstGeom prst="rect">
            <a:avLst/>
          </a:prstGeom>
        </p:spPr>
      </p:pic>
      <p:pic>
        <p:nvPicPr>
          <p:cNvPr id="5" name="図 4">
            <a:extLst>
              <a:ext uri="{FF2B5EF4-FFF2-40B4-BE49-F238E27FC236}">
                <a16:creationId xmlns:a16="http://schemas.microsoft.com/office/drawing/2014/main" id="{7E7F9676-0C08-40AC-9533-5746E84F31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07283"/>
            <a:ext cx="4250267" cy="2389806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886422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①ダイナミックなカメラワーク！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(2/3)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72525" y="2640274"/>
            <a:ext cx="5477223" cy="1008860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瞬間移動の際に一瞬だけカメラを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その場に残すように実装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7" name="矢印: 上 6">
            <a:extLst>
              <a:ext uri="{FF2B5EF4-FFF2-40B4-BE49-F238E27FC236}">
                <a16:creationId xmlns:a16="http://schemas.microsoft.com/office/drawing/2014/main" id="{589BC83B-17EB-4A45-A610-418BB795E644}"/>
              </a:ext>
            </a:extLst>
          </p:cNvPr>
          <p:cNvSpPr/>
          <p:nvPr/>
        </p:nvSpPr>
        <p:spPr>
          <a:xfrm rot="9207653">
            <a:off x="8924358" y="3720592"/>
            <a:ext cx="746325" cy="913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sp>
        <p:nvSpPr>
          <p:cNvPr id="11" name="コンテンツ プレースホルダー 2">
            <a:extLst>
              <a:ext uri="{FF2B5EF4-FFF2-40B4-BE49-F238E27FC236}">
                <a16:creationId xmlns:a16="http://schemas.microsoft.com/office/drawing/2014/main" id="{5AB0C6E6-E577-4357-89AD-87324D947DC7}"/>
              </a:ext>
            </a:extLst>
          </p:cNvPr>
          <p:cNvSpPr txBox="1">
            <a:spLocks/>
          </p:cNvSpPr>
          <p:nvPr/>
        </p:nvSpPr>
        <p:spPr>
          <a:xfrm>
            <a:off x="883321" y="4208729"/>
            <a:ext cx="6535808" cy="107219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その結果、スピード感を</a:t>
            </a:r>
            <a:b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</a:b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演出することができました。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5AFF2E66-E9F0-4F78-A838-F2819F8364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876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図 8">
            <a:extLst>
              <a:ext uri="{FF2B5EF4-FFF2-40B4-BE49-F238E27FC236}">
                <a16:creationId xmlns:a16="http://schemas.microsoft.com/office/drawing/2014/main" id="{AF30C139-1000-42DC-AE97-B29BDA9829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019" y="4204716"/>
            <a:ext cx="4250270" cy="2389808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1C60CAE7-8073-4D9B-A8B1-399FC59D63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937222" cy="1400530"/>
          </a:xfrm>
        </p:spPr>
        <p:txBody>
          <a:bodyPr/>
          <a:lstStyle/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①ダイナミックなカメラワーク！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(3/3)</a:t>
            </a:r>
            <a:endParaRPr kumimoji="1" lang="ja-JP" altLang="en-US" sz="4000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440B943-2B7B-40ED-8BF3-3EAADE27C3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8777" y="1517698"/>
            <a:ext cx="10927112" cy="1289616"/>
          </a:xfrm>
        </p:spPr>
        <p:txBody>
          <a:bodyPr>
            <a:normAutofit/>
          </a:bodyPr>
          <a:lstStyle/>
          <a:p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一定条件で発生する連打バトルをイージングと回転を使い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pPr marL="0" indent="0">
              <a:buNone/>
            </a:pPr>
            <a:r>
              <a:rPr lang="en-US" altLang="ja-JP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									</a:t>
            </a:r>
            <a:r>
              <a:rPr lang="ja-JP" altLang="en-US" sz="2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ド迫力なカメラワークにすることができました。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6" name="図 5">
            <a:extLst>
              <a:ext uri="{FF2B5EF4-FFF2-40B4-BE49-F238E27FC236}">
                <a16:creationId xmlns:a16="http://schemas.microsoft.com/office/drawing/2014/main" id="{44A8419C-8811-4CB8-8161-B4C8D89A70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554" y="2706851"/>
            <a:ext cx="4250270" cy="2389808"/>
          </a:xfrm>
          <a:prstGeom prst="rect">
            <a:avLst/>
          </a:prstGeom>
        </p:spPr>
      </p:pic>
      <p:sp>
        <p:nvSpPr>
          <p:cNvPr id="7" name="矢印: 上 6">
            <a:extLst>
              <a:ext uri="{FF2B5EF4-FFF2-40B4-BE49-F238E27FC236}">
                <a16:creationId xmlns:a16="http://schemas.microsoft.com/office/drawing/2014/main" id="{589BC83B-17EB-4A45-A610-418BB795E644}"/>
              </a:ext>
            </a:extLst>
          </p:cNvPr>
          <p:cNvSpPr/>
          <p:nvPr/>
        </p:nvSpPr>
        <p:spPr>
          <a:xfrm rot="7350700">
            <a:off x="4060192" y="4639998"/>
            <a:ext cx="746325" cy="913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334168E-599B-4512-B6BB-02E4C97FE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354" y="2614945"/>
            <a:ext cx="4250270" cy="2389808"/>
          </a:xfrm>
          <a:prstGeom prst="rect">
            <a:avLst/>
          </a:prstGeom>
        </p:spPr>
      </p:pic>
      <p:sp>
        <p:nvSpPr>
          <p:cNvPr id="15" name="矢印: 上 14">
            <a:extLst>
              <a:ext uri="{FF2B5EF4-FFF2-40B4-BE49-F238E27FC236}">
                <a16:creationId xmlns:a16="http://schemas.microsoft.com/office/drawing/2014/main" id="{65A7EC8F-C4DC-4171-BE24-4BEBA4F10EF0}"/>
              </a:ext>
            </a:extLst>
          </p:cNvPr>
          <p:cNvSpPr/>
          <p:nvPr/>
        </p:nvSpPr>
        <p:spPr>
          <a:xfrm rot="3509849">
            <a:off x="7707363" y="4548091"/>
            <a:ext cx="746325" cy="913322"/>
          </a:xfrm>
          <a:prstGeom prst="up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dirty="0"/>
          </a:p>
        </p:txBody>
      </p:sp>
      <p:pic>
        <p:nvPicPr>
          <p:cNvPr id="12" name="図 11">
            <a:extLst>
              <a:ext uri="{FF2B5EF4-FFF2-40B4-BE49-F238E27FC236}">
                <a16:creationId xmlns:a16="http://schemas.microsoft.com/office/drawing/2014/main" id="{B8A0A054-8AED-4189-9CC8-B233F36B1D9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6364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図 15">
            <a:extLst>
              <a:ext uri="{FF2B5EF4-FFF2-40B4-BE49-F238E27FC236}">
                <a16:creationId xmlns:a16="http://schemas.microsoft.com/office/drawing/2014/main" id="{3ABADCBE-754D-4A96-A75F-CF7CA0D47C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70" y="3429000"/>
            <a:ext cx="3293525" cy="1851857"/>
          </a:xfrm>
          <a:prstGeom prst="rect">
            <a:avLst/>
          </a:prstGeom>
        </p:spPr>
      </p:pic>
      <p:sp>
        <p:nvSpPr>
          <p:cNvPr id="18" name="コンテンツ プレースホルダー 2">
            <a:extLst>
              <a:ext uri="{FF2B5EF4-FFF2-40B4-BE49-F238E27FC236}">
                <a16:creationId xmlns:a16="http://schemas.microsoft.com/office/drawing/2014/main" id="{6940DE0B-0245-4D6C-BA06-FECD74F36CE5}"/>
              </a:ext>
            </a:extLst>
          </p:cNvPr>
          <p:cNvSpPr txBox="1">
            <a:spLocks/>
          </p:cNvSpPr>
          <p:nvPr/>
        </p:nvSpPr>
        <p:spPr>
          <a:xfrm>
            <a:off x="646111" y="1732784"/>
            <a:ext cx="5477223" cy="10088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pic>
        <p:nvPicPr>
          <p:cNvPr id="22" name="図 21">
            <a:extLst>
              <a:ext uri="{FF2B5EF4-FFF2-40B4-BE49-F238E27FC236}">
                <a16:creationId xmlns:a16="http://schemas.microsoft.com/office/drawing/2014/main" id="{1387A8A3-0305-47C3-90BE-446FBEC330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601" y="4870187"/>
            <a:ext cx="3293525" cy="1851857"/>
          </a:xfrm>
          <a:prstGeom prst="rect">
            <a:avLst/>
          </a:prstGeom>
        </p:spPr>
      </p:pic>
      <p:pic>
        <p:nvPicPr>
          <p:cNvPr id="10" name="コンテンツ プレースホルダー 9">
            <a:extLst>
              <a:ext uri="{FF2B5EF4-FFF2-40B4-BE49-F238E27FC236}">
                <a16:creationId xmlns:a16="http://schemas.microsoft.com/office/drawing/2014/main" id="{9467BAC3-91E7-406B-879D-94E09AE7F3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0926" y="3618637"/>
            <a:ext cx="3285065" cy="1847100"/>
          </a:xfr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FD1DA60B-3C0D-480B-8B9F-63E75CC867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2847" y="4870187"/>
            <a:ext cx="3285065" cy="1847100"/>
          </a:xfrm>
          <a:prstGeom prst="rect">
            <a:avLst/>
          </a:prstGeom>
        </p:spPr>
      </p:pic>
      <p:pic>
        <p:nvPicPr>
          <p:cNvPr id="14" name="図 13">
            <a:extLst>
              <a:ext uri="{FF2B5EF4-FFF2-40B4-BE49-F238E27FC236}">
                <a16:creationId xmlns:a16="http://schemas.microsoft.com/office/drawing/2014/main" id="{BC324AD0-0E01-4C43-9AC1-BB88E7A7DC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197" y="3651373"/>
            <a:ext cx="3293525" cy="1851857"/>
          </a:xfrm>
          <a:prstGeom prst="rect">
            <a:avLst/>
          </a:prstGeom>
        </p:spPr>
      </p:pic>
      <p:sp>
        <p:nvSpPr>
          <p:cNvPr id="23" name="コンテンツ プレースホルダー 2">
            <a:extLst>
              <a:ext uri="{FF2B5EF4-FFF2-40B4-BE49-F238E27FC236}">
                <a16:creationId xmlns:a16="http://schemas.microsoft.com/office/drawing/2014/main" id="{AB98087E-D56D-4021-8F39-0012B08A1FC7}"/>
              </a:ext>
            </a:extLst>
          </p:cNvPr>
          <p:cNvSpPr txBox="1">
            <a:spLocks/>
          </p:cNvSpPr>
          <p:nvPr/>
        </p:nvSpPr>
        <p:spPr>
          <a:xfrm>
            <a:off x="548305" y="1617213"/>
            <a:ext cx="10390628" cy="24033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kumimoji="1"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ド派手なエフェクトを多数作成</a:t>
            </a:r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endParaRPr lang="en-US" altLang="ja-JP" sz="24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  <a:p>
            <a:r>
              <a:rPr lang="ja-JP" altLang="en-US" sz="28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プレイヤーが気持ちよくなる部分を意図的に実装</a:t>
            </a:r>
            <a:endParaRPr lang="en-US" altLang="ja-JP" sz="2800" dirty="0">
              <a:latin typeface="HGSｺﾞｼｯｸE" panose="020B0900000000000000" pitchFamily="50" charset="-128"/>
              <a:ea typeface="HGSｺﾞｼｯｸE" panose="020B0900000000000000" pitchFamily="50" charset="-128"/>
            </a:endParaRPr>
          </a:p>
        </p:txBody>
      </p:sp>
      <p:sp>
        <p:nvSpPr>
          <p:cNvPr id="25" name="タイトル 1">
            <a:extLst>
              <a:ext uri="{FF2B5EF4-FFF2-40B4-BE49-F238E27FC236}">
                <a16:creationId xmlns:a16="http://schemas.microsoft.com/office/drawing/2014/main" id="{5B7BC669-227B-4EBD-8116-4E9FF785274E}"/>
              </a:ext>
            </a:extLst>
          </p:cNvPr>
          <p:cNvSpPr txBox="1">
            <a:spLocks/>
          </p:cNvSpPr>
          <p:nvPr/>
        </p:nvSpPr>
        <p:spPr>
          <a:xfrm>
            <a:off x="554494" y="417144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kumimoji="1" sz="4200" b="0" i="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②大迫力でド派手な演出！</a:t>
            </a:r>
            <a:r>
              <a:rPr lang="en-US" altLang="ja-JP" sz="4400" dirty="0">
                <a:latin typeface="HGSｺﾞｼｯｸE" panose="020B0900000000000000" pitchFamily="50" charset="-128"/>
                <a:ea typeface="HGSｺﾞｼｯｸE" panose="020B0900000000000000" pitchFamily="50" charset="-128"/>
              </a:rPr>
              <a:t>(1/2)</a:t>
            </a:r>
            <a:endParaRPr lang="ja-JP" altLang="en-US" sz="4000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1C96272A-215C-4369-9A92-4228D37F18B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577" y="20914"/>
            <a:ext cx="1736201" cy="969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7228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イオン">
  <a:themeElements>
    <a:clrScheme name="イオン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イオン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イオン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2456</TotalTime>
  <Words>1335</Words>
  <Application>Microsoft Office PowerPoint</Application>
  <PresentationFormat>ワイド画面</PresentationFormat>
  <Paragraphs>187</Paragraphs>
  <Slides>27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27</vt:i4>
      </vt:variant>
    </vt:vector>
  </HeadingPairs>
  <TitlesOfParts>
    <vt:vector size="32" baseType="lpstr">
      <vt:lpstr>HGSｺﾞｼｯｸE</vt:lpstr>
      <vt:lpstr>Arial</vt:lpstr>
      <vt:lpstr>Century Gothic</vt:lpstr>
      <vt:lpstr>Wingdings 3</vt:lpstr>
      <vt:lpstr>イオン</vt:lpstr>
      <vt:lpstr>コミュ強プログラマーの ポートフォリオ</vt:lpstr>
      <vt:lpstr>就活作品</vt:lpstr>
      <vt:lpstr>就活作品 </vt:lpstr>
      <vt:lpstr>就活作品概要</vt:lpstr>
      <vt:lpstr>こだわりポイント</vt:lpstr>
      <vt:lpstr>①ダイナミックなカメラワーク(1/3)</vt:lpstr>
      <vt:lpstr>①ダイナミックなカメラワーク！(2/3)</vt:lpstr>
      <vt:lpstr>①ダイナミックなカメラワーク！(3/3)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④適切な情報を外部ファイル化(1/2)</vt:lpstr>
      <vt:lpstr>④適切な情報を外部ファイル化(2/2)</vt:lpstr>
      <vt:lpstr>⑤パターンの使用による         可読性の向上(1/2)</vt:lpstr>
      <vt:lpstr>⑤パターンの使用による         可読性の向上(2/2)</vt:lpstr>
      <vt:lpstr>⑥ローカル座標を活用した           カメラ制御(1/2)</vt:lpstr>
      <vt:lpstr>⑥ローカル座標を活用した           カメラ制御(2/2)</vt:lpstr>
      <vt:lpstr>その他個人製作作品</vt:lpstr>
      <vt:lpstr>個人製作1　2024年6月~8月(3か月)</vt:lpstr>
      <vt:lpstr>個人製作2　2024年5月~6月(1か月)</vt:lpstr>
      <vt:lpstr>個人製作3　2023年11月~2月(3か月)</vt:lpstr>
      <vt:lpstr>その他チーム製作作品</vt:lpstr>
      <vt:lpstr>チーム制作1　2024年5月~7月(3か月)</vt:lpstr>
      <vt:lpstr>チーム制作2　2023年9月~12月(3か月)</vt:lpstr>
      <vt:lpstr>チーム制作3　2023年7月~9月(2か月)</vt:lpstr>
      <vt:lpstr>今後の目標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</dc:title>
  <dc:creator>廣本　勝志</dc:creator>
  <cp:lastModifiedBy>廣本　勝志</cp:lastModifiedBy>
  <cp:revision>112</cp:revision>
  <cp:lastPrinted>2025-02-26T02:33:59Z</cp:lastPrinted>
  <dcterms:created xsi:type="dcterms:W3CDTF">2025-01-09T03:15:27Z</dcterms:created>
  <dcterms:modified xsi:type="dcterms:W3CDTF">2025-02-26T08:11:15Z</dcterms:modified>
</cp:coreProperties>
</file>